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4"/>
  </p:sldMasterIdLst>
  <p:notesMasterIdLst>
    <p:notesMasterId r:id="rId7"/>
  </p:notesMasterIdLst>
  <p:sldIdLst>
    <p:sldId id="262" r:id="rId5"/>
    <p:sldId id="264" r:id="rId6"/>
  </p:sldIdLst>
  <p:sldSz cx="17340263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A7"/>
    <a:srgbClr val="788EC8"/>
    <a:srgbClr val="EF4C31"/>
    <a:srgbClr val="F14E30"/>
    <a:srgbClr val="FAB443"/>
    <a:srgbClr val="557FC8"/>
    <a:srgbClr val="FCB13E"/>
    <a:srgbClr val="7A90C9"/>
    <a:srgbClr val="FFC553"/>
    <a:srgbClr val="FFB7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FC8161-2073-487A-80D1-985F9A707448}" v="3" dt="2025-05-01T18:33:17.386"/>
    <p1510:client id="{FA67FA51-9798-404E-9633-76E80F8DC659}" v="28" dt="2025-04-30T21:02:12.3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79" autoAdjust="0"/>
  </p:normalViewPr>
  <p:slideViewPr>
    <p:cSldViewPr>
      <p:cViewPr varScale="1">
        <p:scale>
          <a:sx n="63" d="100"/>
          <a:sy n="63" d="100"/>
        </p:scale>
        <p:origin x="41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rgbClr val="788EC8"/>
                </a:solidFill>
              </a:rPr>
              <a:t>Gender</a:t>
            </a:r>
            <a:r>
              <a:rPr lang="en-US" sz="2400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'4Q 10 County'!$A$29:$A$30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tx>
          <c:explosion val="72"/>
          <c:dPt>
            <c:idx val="0"/>
            <c:bubble3D val="0"/>
            <c:spPr>
              <a:solidFill>
                <a:srgbClr val="0055A7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617E-48B8-9909-BCBB264CD468}"/>
              </c:ext>
            </c:extLst>
          </c:dPt>
          <c:dPt>
            <c:idx val="1"/>
            <c:bubble3D val="0"/>
            <c:spPr>
              <a:solidFill>
                <a:srgbClr val="FAB44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617E-48B8-9909-BCBB264CD46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14B87BE-A893-437D-839E-B559F39E6680}" type="CATEGORYNAME">
                      <a:rPr lang="en-US" sz="1800"/>
                      <a:pPr/>
                      <a:t>[CATEGORY NAME]</a:t>
                    </a:fld>
                    <a:r>
                      <a:rPr lang="en-US" sz="1800" dirty="0"/>
                      <a:t> =65</a:t>
                    </a:r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38360832348379"/>
                      <c:h val="0.2460567858813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17E-48B8-9909-BCBB264CD468}"/>
                </c:ext>
              </c:extLst>
            </c:dLbl>
            <c:dLbl>
              <c:idx val="1"/>
              <c:layout>
                <c:manualLayout>
                  <c:x val="0"/>
                  <c:y val="6.3706744953765271E-2"/>
                </c:manualLayout>
              </c:layout>
              <c:tx>
                <c:rich>
                  <a:bodyPr/>
                  <a:lstStyle/>
                  <a:p>
                    <a:fld id="{0E29CD69-E1AD-41E5-A946-C81E32F9B2B5}" type="CATEGORYNAME">
                      <a:rPr lang="en-US" sz="1800"/>
                      <a:pPr/>
                      <a:t>[CATEGORY NAME]</a:t>
                    </a:fld>
                    <a:r>
                      <a:rPr lang="en-US" sz="1800" dirty="0"/>
                      <a:t> =45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3176464707359"/>
                      <c:h val="0.1501507798726297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17E-48B8-9909-BCBB264CD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'4Q 10 County'!$A$29:$A$30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'4Q 10 County'!$B$29:$B$30</c:f>
              <c:numCache>
                <c:formatCode>General</c:formatCode>
                <c:ptCount val="2"/>
                <c:pt idx="0">
                  <c:v>155</c:v>
                </c:pt>
                <c:pt idx="1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7E-48B8-9909-BCBB264CD46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rgbClr val="788EC8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rgbClr val="788EC8"/>
                </a:solidFill>
              </a:rPr>
              <a:t>Age of Clients</a:t>
            </a:r>
            <a:r>
              <a:rPr lang="en-US" baseline="0" dirty="0">
                <a:solidFill>
                  <a:srgbClr val="788EC8"/>
                </a:solidFill>
              </a:rPr>
              <a:t> </a:t>
            </a:r>
            <a:endParaRPr lang="en-US" dirty="0">
              <a:solidFill>
                <a:srgbClr val="788EC8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rgbClr val="788EC8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Sheet1!$I$54</c:f>
              <c:strCache>
                <c:ptCount val="1"/>
                <c:pt idx="0">
                  <c:v>Age</c:v>
                </c:pt>
              </c:strCache>
            </c:strRef>
          </c:tx>
          <c:spPr>
            <a:solidFill>
              <a:srgbClr val="0055A7"/>
            </a:solidFill>
            <a:ln w="9525" cap="flat" cmpd="sng" algn="ctr">
              <a:noFill/>
              <a:round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103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60D-4142-ADF7-F4A3B9D1C6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30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60D-4142-ADF7-F4A3B9D1C63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0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60D-4142-ADF7-F4A3B9D1C6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EF4C3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Sheet1!$H$55:$H$57</c:f>
              <c:strCache>
                <c:ptCount val="3"/>
                <c:pt idx="0">
                  <c:v>Adult (20-54)</c:v>
                </c:pt>
                <c:pt idx="1">
                  <c:v>Senior (55+)</c:v>
                </c:pt>
                <c:pt idx="2">
                  <c:v>Youth (0-19)</c:v>
                </c:pt>
              </c:strCache>
            </c:strRef>
          </c:cat>
          <c:val>
            <c:numRef>
              <c:f>Sheet1!$I$55:$I$57</c:f>
              <c:numCache>
                <c:formatCode>General</c:formatCode>
                <c:ptCount val="3"/>
                <c:pt idx="0">
                  <c:v>119</c:v>
                </c:pt>
                <c:pt idx="1">
                  <c:v>52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49-4988-8D30-C02579D6842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6772975"/>
        <c:axId val="89717871"/>
      </c:barChart>
      <c:catAx>
        <c:axId val="176772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rgbClr val="0055A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717871"/>
        <c:crosses val="autoZero"/>
        <c:auto val="1"/>
        <c:lblAlgn val="ctr"/>
        <c:lblOffset val="100"/>
        <c:noMultiLvlLbl val="0"/>
      </c:catAx>
      <c:valAx>
        <c:axId val="8971787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67729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" lastClr="FFFFFF"/>
          </a:solidFill>
          <a:latin typeface="+mn-lt"/>
          <a:ea typeface="+mn-ea"/>
          <a:cs typeface="+mn-cs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b="1" strike="noStrike" dirty="0">
                <a:solidFill>
                  <a:schemeClr val="tx1"/>
                </a:solidFill>
              </a:rPr>
              <a:t>Top</a:t>
            </a:r>
            <a:r>
              <a:rPr lang="en-US" sz="3200" b="1" strike="noStrike" baseline="0" dirty="0">
                <a:solidFill>
                  <a:schemeClr val="tx1"/>
                </a:solidFill>
              </a:rPr>
              <a:t> 5 Unmet Needs</a:t>
            </a:r>
            <a:endParaRPr lang="en-US" sz="3200" b="1" strike="noStrike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7565175021439153"/>
          <c:y val="4.56208858881548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7418889388390741"/>
          <c:y val="0.16370397690197525"/>
          <c:w val="0.5689932626304457"/>
          <c:h val="0.746284216567987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Distinct Referrals</c:v>
                </c:pt>
              </c:strCache>
            </c:strRef>
          </c:tx>
          <c:spPr>
            <a:solidFill>
              <a:srgbClr val="0055A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Sheet1!$A$8:$A$12</c:f>
              <c:strCache>
                <c:ptCount val="5"/>
                <c:pt idx="0">
                  <c:v>VITA Programs</c:v>
                </c:pt>
                <c:pt idx="1">
                  <c:v>Community Shelters </c:v>
                </c:pt>
                <c:pt idx="2">
                  <c:v>Electric Service Payment Assistance</c:v>
                </c:pt>
                <c:pt idx="3">
                  <c:v>Homeless Motel Vouchers</c:v>
                </c:pt>
                <c:pt idx="4">
                  <c:v>Rent Payment Assistance</c:v>
                </c:pt>
              </c:strCache>
            </c:strRef>
          </c:cat>
          <c:val>
            <c:numRef>
              <c:f>Sheet1!$B$8:$B$12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4A-4A59-A444-F083CBACB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41976911"/>
        <c:axId val="2135519775"/>
      </c:barChart>
      <c:catAx>
        <c:axId val="141976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519775"/>
        <c:crosses val="autoZero"/>
        <c:auto val="1"/>
        <c:lblAlgn val="ctr"/>
        <c:lblOffset val="100"/>
        <c:noMultiLvlLbl val="0"/>
      </c:catAx>
      <c:valAx>
        <c:axId val="21355197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976911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b="1" strike="noStrike" dirty="0">
                <a:solidFill>
                  <a:schemeClr val="tx1"/>
                </a:solidFill>
              </a:rPr>
              <a:t>Top 10 Needs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72985096021298"/>
          <c:y val="0.1577432682025858"/>
          <c:w val="0.63424786814308132"/>
          <c:h val="0.761164090599786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55A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Sheet1!$A$4:$A$13</c:f>
              <c:strCache>
                <c:ptCount val="10"/>
                <c:pt idx="0">
                  <c:v>Other-Agency Contact Information </c:v>
                </c:pt>
                <c:pt idx="1">
                  <c:v>Clothing &amp; Household</c:v>
                </c:pt>
                <c:pt idx="2">
                  <c:v>Government &amp; Legal</c:v>
                </c:pt>
                <c:pt idx="3">
                  <c:v>Transportation </c:v>
                </c:pt>
                <c:pt idx="4">
                  <c:v>Healthcare</c:v>
                </c:pt>
                <c:pt idx="5">
                  <c:v>Utilities</c:v>
                </c:pt>
                <c:pt idx="6">
                  <c:v>Food</c:v>
                </c:pt>
                <c:pt idx="7">
                  <c:v>Employment &amp; Income</c:v>
                </c:pt>
                <c:pt idx="8">
                  <c:v>Mental Health &amp; Addictions</c:v>
                </c:pt>
                <c:pt idx="9">
                  <c:v>Housing &amp; Shelter </c:v>
                </c:pt>
              </c:strCache>
            </c:strRef>
          </c:cat>
          <c:val>
            <c:numRef>
              <c:f>Sheet1!$B$4:$B$13</c:f>
              <c:numCache>
                <c:formatCode>General</c:formatCode>
                <c:ptCount val="10"/>
                <c:pt idx="0">
                  <c:v>9</c:v>
                </c:pt>
                <c:pt idx="1">
                  <c:v>12</c:v>
                </c:pt>
                <c:pt idx="2">
                  <c:v>23</c:v>
                </c:pt>
                <c:pt idx="3">
                  <c:v>31</c:v>
                </c:pt>
                <c:pt idx="4">
                  <c:v>34</c:v>
                </c:pt>
                <c:pt idx="5">
                  <c:v>45</c:v>
                </c:pt>
                <c:pt idx="6">
                  <c:v>49</c:v>
                </c:pt>
                <c:pt idx="7">
                  <c:v>49</c:v>
                </c:pt>
                <c:pt idx="8">
                  <c:v>58</c:v>
                </c:pt>
                <c:pt idx="9">
                  <c:v>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7C-48D5-9FDD-190B172E7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896287391"/>
        <c:axId val="1960285551"/>
      </c:barChart>
      <c:catAx>
        <c:axId val="1896287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0285551"/>
        <c:crosses val="autoZero"/>
        <c:auto val="1"/>
        <c:lblAlgn val="ctr"/>
        <c:lblOffset val="100"/>
        <c:noMultiLvlLbl val="0"/>
      </c:catAx>
      <c:valAx>
        <c:axId val="1960285551"/>
        <c:scaling>
          <c:orientation val="minMax"/>
          <c:max val="225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softEdge rad="0"/>
            </a:effectLst>
          </c:spPr>
        </c:majorGridlines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6287391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B9D2D-F4DB-43A7-AB1F-08155C3A7240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117B1-C09B-4562-AE77-2857E7B9E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31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(20-54)</a:t>
            </a:r>
            <a:r>
              <a:rPr lang="en-US" b="1" dirty="0"/>
              <a:t> Adult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92</a:t>
            </a:r>
            <a:r>
              <a:rPr lang="en-US" b="1" dirty="0"/>
              <a:t> </a:t>
            </a:r>
          </a:p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(+55)</a:t>
            </a:r>
            <a:r>
              <a:rPr lang="en-US" b="1" dirty="0"/>
              <a:t> Senior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47</a:t>
            </a:r>
            <a:r>
              <a:rPr lang="en-US" b="1" dirty="0"/>
              <a:t> </a:t>
            </a:r>
          </a:p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(13-19)</a:t>
            </a:r>
            <a:r>
              <a:rPr lang="en-US" b="1" dirty="0"/>
              <a:t>  Youth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r>
              <a:rPr lang="en-US" b="1" dirty="0"/>
              <a:t> </a:t>
            </a:r>
          </a:p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(6-12) Minor</a:t>
            </a:r>
            <a:r>
              <a:rPr lang="en-US" b="1" dirty="0"/>
              <a:t>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US" b="1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117B1-C09B-4562-AE77-2857E7B9E0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50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40626B"/>
                </a:highlight>
                <a:latin typeface="Arial" panose="020B0604020202020204" pitchFamily="34" charset="0"/>
              </a:rPr>
              <a:t>Other**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40626B"/>
                </a:highlight>
                <a:latin typeface="Arial" panose="020B0604020202020204" pitchFamily="34" charset="0"/>
              </a:rPr>
              <a:t>Agency &amp; other contact information </a:t>
            </a:r>
            <a:r>
              <a:rPr lang="en-US" b="1" i="0" dirty="0">
                <a:solidFill>
                  <a:srgbClr val="FFFFFF"/>
                </a:solidFill>
                <a:effectLst/>
                <a:highlight>
                  <a:srgbClr val="79BF00"/>
                </a:highlight>
                <a:latin typeface="inherit"/>
              </a:rPr>
              <a:t>11</a:t>
            </a:r>
            <a:endParaRPr lang="en-US" b="0" i="0" dirty="0">
              <a:solidFill>
                <a:srgbClr val="FFFFFF"/>
              </a:solidFill>
              <a:effectLst/>
              <a:highlight>
                <a:srgbClr val="40626B"/>
              </a:highlight>
              <a:latin typeface="Arial" panose="020B060402020202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40626B"/>
                </a:highlight>
                <a:latin typeface="Arial" panose="020B0604020202020204" pitchFamily="34" charset="0"/>
              </a:rPr>
              <a:t>Community development &amp; enrichment </a:t>
            </a:r>
            <a:r>
              <a:rPr lang="en-US" b="1" i="0" dirty="0">
                <a:solidFill>
                  <a:srgbClr val="FFFFFF"/>
                </a:solidFill>
                <a:effectLst/>
                <a:highlight>
                  <a:srgbClr val="79BF00"/>
                </a:highlight>
                <a:latin typeface="inherit"/>
              </a:rPr>
              <a:t>4</a:t>
            </a:r>
            <a:endParaRPr lang="en-US" b="0" i="0" dirty="0">
              <a:solidFill>
                <a:srgbClr val="FFFFFF"/>
              </a:solidFill>
              <a:effectLst/>
              <a:highlight>
                <a:srgbClr val="40626B"/>
              </a:highlight>
              <a:latin typeface="Arial" panose="020B060402020202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40626B"/>
                </a:highlight>
                <a:latin typeface="Arial" panose="020B0604020202020204" pitchFamily="34" charset="0"/>
              </a:rPr>
              <a:t>Volunteering &amp; donations </a:t>
            </a:r>
            <a:r>
              <a:rPr lang="en-US" b="1" i="0" dirty="0">
                <a:solidFill>
                  <a:srgbClr val="FFFFFF"/>
                </a:solidFill>
                <a:effectLst/>
                <a:highlight>
                  <a:srgbClr val="79BF00"/>
                </a:highlight>
                <a:latin typeface="inherit"/>
              </a:rPr>
              <a:t>2</a:t>
            </a:r>
            <a:endParaRPr lang="en-US" b="0" i="0" dirty="0">
              <a:solidFill>
                <a:srgbClr val="FFFFFF"/>
              </a:solidFill>
              <a:effectLst/>
              <a:highlight>
                <a:srgbClr val="40626B"/>
              </a:highlight>
              <a:latin typeface="Arial" panose="020B060402020202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40626B"/>
                </a:highlight>
                <a:latin typeface="Arial" panose="020B0604020202020204" pitchFamily="34" charset="0"/>
              </a:rPr>
              <a:t>Support &amp; advocacy </a:t>
            </a:r>
            <a:r>
              <a:rPr lang="en-US" b="1" i="0" dirty="0">
                <a:solidFill>
                  <a:srgbClr val="FFFFFF"/>
                </a:solidFill>
                <a:effectLst/>
                <a:highlight>
                  <a:srgbClr val="79BF00"/>
                </a:highlight>
                <a:latin typeface="inherit"/>
              </a:rPr>
              <a:t>3</a:t>
            </a:r>
            <a:endParaRPr lang="en-US" b="0" i="0" dirty="0">
              <a:solidFill>
                <a:srgbClr val="FFFFFF"/>
              </a:solidFill>
              <a:effectLst/>
              <a:highlight>
                <a:srgbClr val="40626B"/>
              </a:highlight>
              <a:latin typeface="Arial" panose="020B060402020202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40626B"/>
                </a:highlight>
                <a:latin typeface="Arial" panose="020B0604020202020204" pitchFamily="34" charset="0"/>
              </a:rPr>
              <a:t>Complaints </a:t>
            </a:r>
            <a:r>
              <a:rPr lang="en-US" b="1" i="0" dirty="0">
                <a:solidFill>
                  <a:srgbClr val="FFFFFF"/>
                </a:solidFill>
                <a:effectLst/>
                <a:highlight>
                  <a:srgbClr val="79BF00"/>
                </a:highlight>
                <a:latin typeface="inherit"/>
              </a:rPr>
              <a:t>2</a:t>
            </a:r>
            <a:endParaRPr lang="en-US" b="0" i="0" dirty="0">
              <a:solidFill>
                <a:srgbClr val="FFFFFF"/>
              </a:solidFill>
              <a:effectLst/>
              <a:highlight>
                <a:srgbClr val="40626B"/>
              </a:highlight>
              <a:latin typeface="Arial" panose="020B060402020202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40626B"/>
                </a:highlight>
                <a:latin typeface="Arial" panose="020B0604020202020204" pitchFamily="34" charset="0"/>
              </a:rPr>
              <a:t>Special population services </a:t>
            </a:r>
            <a:r>
              <a:rPr lang="en-US" b="1" i="0" dirty="0">
                <a:solidFill>
                  <a:srgbClr val="FFFFFF"/>
                </a:solidFill>
                <a:effectLst/>
                <a:highlight>
                  <a:srgbClr val="79BF00"/>
                </a:highlight>
                <a:latin typeface="inherit"/>
              </a:rPr>
              <a:t>5</a:t>
            </a:r>
            <a:endParaRPr lang="en-US" b="0" i="0" dirty="0">
              <a:solidFill>
                <a:srgbClr val="FFFFFF"/>
              </a:solidFill>
              <a:effectLst/>
              <a:highlight>
                <a:srgbClr val="40626B"/>
              </a:highlight>
              <a:latin typeface="Arial" panose="020B060402020202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FFFF"/>
                </a:solidFill>
                <a:effectLst/>
                <a:highlight>
                  <a:srgbClr val="40626B"/>
                </a:highlight>
                <a:latin typeface="Arial" panose="020B0604020202020204" pitchFamily="34" charset="0"/>
              </a:rPr>
              <a:t>All other requests </a:t>
            </a:r>
            <a:r>
              <a:rPr lang="en-US" b="1" i="0" dirty="0">
                <a:solidFill>
                  <a:srgbClr val="FFFFFF"/>
                </a:solidFill>
                <a:effectLst/>
                <a:highlight>
                  <a:srgbClr val="79BF00"/>
                </a:highlight>
                <a:latin typeface="inherit"/>
              </a:rPr>
              <a:t>9</a:t>
            </a:r>
            <a:endParaRPr lang="en-US" b="0" i="0" dirty="0">
              <a:solidFill>
                <a:srgbClr val="FFFFFF"/>
              </a:solidFill>
              <a:effectLst/>
              <a:highlight>
                <a:srgbClr val="40626B"/>
              </a:highlight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117B1-C09B-4562-AE77-2857E7B9E0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85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7533" y="1596249"/>
            <a:ext cx="13005197" cy="3395698"/>
          </a:xfrm>
        </p:spPr>
        <p:txBody>
          <a:bodyPr anchor="b"/>
          <a:lstStyle>
            <a:lvl1pPr algn="ctr">
              <a:defRPr sz="8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7533" y="5122898"/>
            <a:ext cx="13005197" cy="2354862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BD79C-0D09-437F-B99B-EFD55FCE3E3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81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27E9F-14F6-4D36-8166-578D8F1F585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49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09126" y="519289"/>
            <a:ext cx="3738994" cy="8265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2143" y="519289"/>
            <a:ext cx="11000229" cy="8265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D37CD-9A7E-4D1C-8D96-3BC8C1A12DF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73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2F862-C595-46CE-856C-7AA6FCE602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05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112" y="2431628"/>
            <a:ext cx="14955977" cy="4057226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3112" y="6527237"/>
            <a:ext cx="14955977" cy="2133599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150BC-29F9-4C7F-BC32-16AF362443D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31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143" y="2596444"/>
            <a:ext cx="7369612" cy="61885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508" y="2596444"/>
            <a:ext cx="7369612" cy="61885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EB9DB-7600-4AEE-81EF-18F817F596D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74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519290"/>
            <a:ext cx="14955977" cy="18852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403" y="2390987"/>
            <a:ext cx="7335743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4403" y="3562773"/>
            <a:ext cx="7335743" cy="5240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78508" y="2390987"/>
            <a:ext cx="7371870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78508" y="3562773"/>
            <a:ext cx="7371870" cy="5240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C8FE69-13E1-44FF-98EC-52B8E171F50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550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C8B35-1CCD-4A87-92B7-7C49364A21F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90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75EEE-1A57-4E2E-9A16-43788685346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082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1870" y="1404338"/>
            <a:ext cx="8778508" cy="6931378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44A0A5-E682-4AD5-A18B-9E1087A4A9E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37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1870" y="1404338"/>
            <a:ext cx="8778508" cy="6931378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FD3F5-97F5-4663-9661-570F21816D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91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143" y="519290"/>
            <a:ext cx="14955977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143" y="2596444"/>
            <a:ext cx="14955977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2143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43962" y="9040143"/>
            <a:ext cx="585233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561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8F8C69D-2451-4F7F-A1E4-950CFF3A67D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836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chart" Target="../charts/chart2.xml"/><Relationship Id="rId5" Type="http://schemas.openxmlformats.org/officeDocument/2006/relationships/image" Target="../media/image3.svg"/><Relationship Id="rId10" Type="http://schemas.openxmlformats.org/officeDocument/2006/relationships/chart" Target="../charts/chart1.xml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1.png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3CDDA-851D-AC8D-AE69-035ACB552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05272"/>
            <a:ext cx="17340264" cy="1390266"/>
          </a:xfrm>
          <a:solidFill>
            <a:srgbClr val="0055A7"/>
          </a:solidFill>
        </p:spPr>
        <p:txBody>
          <a:bodyPr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ague Gothic" pitchFamily="50" charset="0"/>
                <a:ea typeface="+mn-ea"/>
                <a:cs typeface="+mn-cs"/>
              </a:rPr>
              <a:t>When you contact 211, you will be connected to localized information and referral 24/7 at no cost. </a:t>
            </a:r>
            <a:r>
              <a:rPr lang="en-US" sz="2400" dirty="0">
                <a:solidFill>
                  <a:prstClr val="white"/>
                </a:solidFill>
                <a:latin typeface="League Gothic" pitchFamily="50" charset="0"/>
                <a:ea typeface="+mn-ea"/>
                <a:cs typeface="+mn-cs"/>
              </a:rPr>
              <a:t>Certified call specialists </a:t>
            </a:r>
            <a:br>
              <a:rPr lang="en-US" sz="2400" dirty="0">
                <a:solidFill>
                  <a:prstClr val="white"/>
                </a:solidFill>
                <a:latin typeface="League Gothic" pitchFamily="50" charset="0"/>
                <a:ea typeface="+mn-ea"/>
                <a:cs typeface="+mn-cs"/>
              </a:rPr>
            </a:br>
            <a:r>
              <a:rPr lang="en-US" sz="2400" dirty="0">
                <a:solidFill>
                  <a:prstClr val="white"/>
                </a:solidFill>
                <a:latin typeface="League Gothic" pitchFamily="50" charset="0"/>
                <a:ea typeface="+mn-ea"/>
                <a:cs typeface="+mn-cs"/>
              </a:rPr>
              <a:t>document callers’ needs  and help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ague Gothic" pitchFamily="50" charset="0"/>
                <a:ea typeface="+mn-ea"/>
                <a:cs typeface="+mn-cs"/>
              </a:rPr>
              <a:t>eliminate barriers by connecting people with services and resources in the community. </a:t>
            </a:r>
          </a:p>
        </p:txBody>
      </p: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B53A0AB0-539D-4A51-B838-D709A9891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015837"/>
              </p:ext>
            </p:extLst>
          </p:nvPr>
        </p:nvGraphicFramePr>
        <p:xfrm>
          <a:off x="13245615" y="5715000"/>
          <a:ext cx="3654117" cy="2990652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2133005">
                  <a:extLst>
                    <a:ext uri="{9D8B030D-6E8A-4147-A177-3AD203B41FA5}">
                      <a16:colId xmlns:a16="http://schemas.microsoft.com/office/drawing/2014/main" val="3034060025"/>
                    </a:ext>
                  </a:extLst>
                </a:gridCol>
                <a:gridCol w="1521112">
                  <a:extLst>
                    <a:ext uri="{9D8B030D-6E8A-4147-A177-3AD203B41FA5}">
                      <a16:colId xmlns:a16="http://schemas.microsoft.com/office/drawing/2014/main" val="242133482"/>
                    </a:ext>
                  </a:extLst>
                </a:gridCol>
              </a:tblGrid>
              <a:tr h="51419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How do people learn about 211?1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5A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782876"/>
                  </a:ext>
                </a:extLst>
              </a:tr>
              <a:tr h="3537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Repeat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35657"/>
                  </a:ext>
                </a:extLst>
              </a:tr>
              <a:tr h="3537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Word of mouth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006889"/>
                  </a:ext>
                </a:extLst>
              </a:tr>
              <a:tr h="3537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Agency/Provider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316276"/>
                  </a:ext>
                </a:extLst>
              </a:tr>
              <a:tr h="3537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Internet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692230"/>
                  </a:ext>
                </a:extLst>
              </a:tr>
              <a:tr h="3537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Way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273617"/>
                  </a:ext>
                </a:extLst>
              </a:tr>
              <a:tr h="3537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Materials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9295496"/>
                  </a:ext>
                </a:extLst>
              </a:tr>
              <a:tr h="3537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55552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A540CC8-FF7C-D14B-5C7D-B3B8F148C0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71" y="152400"/>
            <a:ext cx="3318384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D152B3-0D3E-F775-A8E2-6891E8A49DF7}"/>
              </a:ext>
            </a:extLst>
          </p:cNvPr>
          <p:cNvSpPr txBox="1"/>
          <p:nvPr/>
        </p:nvSpPr>
        <p:spPr>
          <a:xfrm>
            <a:off x="3398280" y="-97741"/>
            <a:ext cx="10491976" cy="1869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500" b="1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Fond Du Lac County – Q1 Report</a:t>
            </a:r>
          </a:p>
          <a:p>
            <a:pPr algn="ctr"/>
            <a:r>
              <a:rPr lang="en-US" sz="3300" b="1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January 1 to March 31,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117B6A-0241-491B-ED47-CA2D92E60E6A}"/>
              </a:ext>
            </a:extLst>
          </p:cNvPr>
          <p:cNvSpPr txBox="1"/>
          <p:nvPr/>
        </p:nvSpPr>
        <p:spPr>
          <a:xfrm>
            <a:off x="440531" y="3762270"/>
            <a:ext cx="3603201" cy="1323439"/>
          </a:xfrm>
          <a:prstGeom prst="rect">
            <a:avLst/>
          </a:prstGeom>
          <a:solidFill>
            <a:srgbClr val="FFB74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During this quarter, 293 contacts were received for this region. Most contacts were live phone calls.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785429-D043-0983-AF66-36441BF1B63D}"/>
              </a:ext>
            </a:extLst>
          </p:cNvPr>
          <p:cNvSpPr txBox="1"/>
          <p:nvPr/>
        </p:nvSpPr>
        <p:spPr>
          <a:xfrm>
            <a:off x="12605425" y="3694154"/>
            <a:ext cx="4294307" cy="1323439"/>
          </a:xfrm>
          <a:prstGeom prst="rect">
            <a:avLst/>
          </a:prstGeom>
          <a:solidFill>
            <a:srgbClr val="FCB13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this region, there are 104,154 residents. Converting contacts to a rate, there is one contact for every 355 residents.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B59B36-4182-0D9C-F6E3-8D676526A360}"/>
              </a:ext>
            </a:extLst>
          </p:cNvPr>
          <p:cNvSpPr txBox="1"/>
          <p:nvPr/>
        </p:nvSpPr>
        <p:spPr>
          <a:xfrm>
            <a:off x="4545002" y="3739024"/>
            <a:ext cx="2288145" cy="161582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9900" dirty="0">
                <a:solidFill>
                  <a:srgbClr val="788EC8"/>
                </a:solidFill>
                <a:latin typeface="League Gothic" pitchFamily="50" charset="0"/>
                <a:ea typeface="Roboto" panose="02000000000000000000" pitchFamily="2" charset="0"/>
              </a:rPr>
              <a:t>266</a:t>
            </a:r>
          </a:p>
        </p:txBody>
      </p:sp>
      <p:pic>
        <p:nvPicPr>
          <p:cNvPr id="15" name="Graphic 14" descr="Receiver outline">
            <a:extLst>
              <a:ext uri="{FF2B5EF4-FFF2-40B4-BE49-F238E27FC236}">
                <a16:creationId xmlns:a16="http://schemas.microsoft.com/office/drawing/2014/main" id="{A5485364-684D-1F7F-8EB4-872EBBB53C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9086626" flipV="1">
            <a:off x="6022934" y="4066720"/>
            <a:ext cx="1311023" cy="1240206"/>
          </a:xfrm>
          <a:prstGeom prst="rect">
            <a:avLst/>
          </a:prstGeom>
        </p:spPr>
      </p:pic>
      <p:pic>
        <p:nvPicPr>
          <p:cNvPr id="17" name="Graphic 16" descr="Phone Vibration with solid fill">
            <a:extLst>
              <a:ext uri="{FF2B5EF4-FFF2-40B4-BE49-F238E27FC236}">
                <a16:creationId xmlns:a16="http://schemas.microsoft.com/office/drawing/2014/main" id="{884C7DBF-E16B-AF6C-5C9B-C1EEF2177D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19271" y="3954615"/>
            <a:ext cx="1344307" cy="1344307"/>
          </a:xfrm>
          <a:prstGeom prst="rect">
            <a:avLst/>
          </a:prstGeom>
        </p:spPr>
      </p:pic>
      <p:pic>
        <p:nvPicPr>
          <p:cNvPr id="19" name="Graphic 18" descr="Speech outline">
            <a:extLst>
              <a:ext uri="{FF2B5EF4-FFF2-40B4-BE49-F238E27FC236}">
                <a16:creationId xmlns:a16="http://schemas.microsoft.com/office/drawing/2014/main" id="{9F153429-F88D-D74E-5C2F-1FEA805072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52580" y="3828808"/>
            <a:ext cx="1357717" cy="135771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D8B32AF-2989-066B-A969-98A65E5FF76B}"/>
              </a:ext>
            </a:extLst>
          </p:cNvPr>
          <p:cNvSpPr txBox="1"/>
          <p:nvPr/>
        </p:nvSpPr>
        <p:spPr>
          <a:xfrm>
            <a:off x="7148491" y="3712274"/>
            <a:ext cx="1619939" cy="161582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9900" dirty="0">
                <a:solidFill>
                  <a:srgbClr val="788EC8"/>
                </a:solidFill>
                <a:latin typeface="League Gothic" pitchFamily="50" charset="0"/>
                <a:ea typeface="Roboto" panose="02000000000000000000" pitchFamily="2" charset="0"/>
              </a:rPr>
              <a:t>12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8C0266-CEC3-8C7C-D0D3-19C1FBD28D1E}"/>
              </a:ext>
            </a:extLst>
          </p:cNvPr>
          <p:cNvSpPr txBox="1"/>
          <p:nvPr/>
        </p:nvSpPr>
        <p:spPr>
          <a:xfrm>
            <a:off x="10091644" y="3726944"/>
            <a:ext cx="1619938" cy="161582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9900" dirty="0">
                <a:solidFill>
                  <a:srgbClr val="788EC8"/>
                </a:solidFill>
                <a:latin typeface="League Gothic" pitchFamily="50" charset="0"/>
                <a:ea typeface="Roboto" panose="02000000000000000000" pitchFamily="2" charset="0"/>
              </a:rPr>
              <a:t>11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ABC76DF-D277-42D4-F004-3CA4C5D3D9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797674"/>
              </p:ext>
            </p:extLst>
          </p:nvPr>
        </p:nvGraphicFramePr>
        <p:xfrm>
          <a:off x="5049333" y="5374771"/>
          <a:ext cx="3660919" cy="3557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6284BEE-F46F-BC44-6ECF-0A368DE541AF}"/>
              </a:ext>
            </a:extLst>
          </p:cNvPr>
          <p:cNvSpPr/>
          <p:nvPr/>
        </p:nvSpPr>
        <p:spPr>
          <a:xfrm>
            <a:off x="5138153" y="8857349"/>
            <a:ext cx="3389987" cy="667651"/>
          </a:xfrm>
          <a:prstGeom prst="rect">
            <a:avLst/>
          </a:prstGeom>
          <a:solidFill>
            <a:srgbClr val="0055A7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183 Clients gender unknown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14721D0-889F-EC3D-9FFC-654C42A340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241782"/>
              </p:ext>
            </p:extLst>
          </p:nvPr>
        </p:nvGraphicFramePr>
        <p:xfrm>
          <a:off x="9102541" y="5544838"/>
          <a:ext cx="3654117" cy="3160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6D34B30-BBFE-21D5-819D-DF0A4FEC92B1}"/>
              </a:ext>
            </a:extLst>
          </p:cNvPr>
          <p:cNvSpPr/>
          <p:nvPr/>
        </p:nvSpPr>
        <p:spPr>
          <a:xfrm>
            <a:off x="9596189" y="8857349"/>
            <a:ext cx="2914108" cy="667651"/>
          </a:xfrm>
          <a:prstGeom prst="rect">
            <a:avLst/>
          </a:prstGeom>
          <a:solidFill>
            <a:srgbClr val="0055A7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160 Clients age unknown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5FDE30E-19A3-F18C-5DF7-F984D3B175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675523"/>
              </p:ext>
            </p:extLst>
          </p:nvPr>
        </p:nvGraphicFramePr>
        <p:xfrm>
          <a:off x="440531" y="5728446"/>
          <a:ext cx="3911600" cy="387275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828671">
                  <a:extLst>
                    <a:ext uri="{9D8B030D-6E8A-4147-A177-3AD203B41FA5}">
                      <a16:colId xmlns:a16="http://schemas.microsoft.com/office/drawing/2014/main" val="2801195833"/>
                    </a:ext>
                  </a:extLst>
                </a:gridCol>
                <a:gridCol w="2082929">
                  <a:extLst>
                    <a:ext uri="{9D8B030D-6E8A-4147-A177-3AD203B41FA5}">
                      <a16:colId xmlns:a16="http://schemas.microsoft.com/office/drawing/2014/main" val="1570762744"/>
                    </a:ext>
                  </a:extLst>
                </a:gridCol>
              </a:tblGrid>
              <a:tr h="5249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Contacts = 293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5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242768"/>
                  </a:ext>
                </a:extLst>
              </a:tr>
              <a:tr h="3731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Distinct Interactions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90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City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90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323387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 DU LAC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097539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RIPON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155246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TAYCHEEDAH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928892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046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FOND DU LAC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5045143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WAUPUN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297135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ELDORADO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382253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CAMBELLSPORT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313521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356252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OAKFIELD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744370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MALONE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0247295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MOUNT CALVARY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488611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SAINT CLOUD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28616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DC2CB0BB-3914-2A13-BBB9-ACC03B15596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689932" y="152399"/>
            <a:ext cx="2252712" cy="194237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F41FC15-E75F-6AAC-6F7C-4387C3961678}"/>
              </a:ext>
            </a:extLst>
          </p:cNvPr>
          <p:cNvSpPr/>
          <p:nvPr/>
        </p:nvSpPr>
        <p:spPr>
          <a:xfrm>
            <a:off x="13588522" y="8857349"/>
            <a:ext cx="3082609" cy="667651"/>
          </a:xfrm>
          <a:prstGeom prst="rect">
            <a:avLst/>
          </a:prstGeom>
          <a:solidFill>
            <a:srgbClr val="0055A7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110 Clients unknown</a:t>
            </a:r>
          </a:p>
        </p:txBody>
      </p:sp>
    </p:spTree>
    <p:extLst>
      <p:ext uri="{BB962C8B-B14F-4D97-AF65-F5344CB8AC3E}">
        <p14:creationId xmlns:p14="http://schemas.microsoft.com/office/powerpoint/2010/main" val="58629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15">
            <a:extLst>
              <a:ext uri="{FF2B5EF4-FFF2-40B4-BE49-F238E27FC236}">
                <a16:creationId xmlns:a16="http://schemas.microsoft.com/office/drawing/2014/main" id="{8E7BF9F6-C2ED-620B-87E8-02E3E8B7303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90236175"/>
              </p:ext>
            </p:extLst>
          </p:nvPr>
        </p:nvGraphicFramePr>
        <p:xfrm>
          <a:off x="449363" y="5029200"/>
          <a:ext cx="8128098" cy="4023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3A0C4542-C093-B1D5-B067-48C93890E92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7957017"/>
              </p:ext>
            </p:extLst>
          </p:nvPr>
        </p:nvGraphicFramePr>
        <p:xfrm>
          <a:off x="4231990" y="419725"/>
          <a:ext cx="7946007" cy="392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Arrow: Bent 2">
            <a:extLst>
              <a:ext uri="{FF2B5EF4-FFF2-40B4-BE49-F238E27FC236}">
                <a16:creationId xmlns:a16="http://schemas.microsoft.com/office/drawing/2014/main" id="{D0CBB7CD-BECB-D03A-4025-3602293A9B23}"/>
              </a:ext>
            </a:extLst>
          </p:cNvPr>
          <p:cNvSpPr/>
          <p:nvPr/>
        </p:nvSpPr>
        <p:spPr>
          <a:xfrm rot="5400000">
            <a:off x="12913331" y="719018"/>
            <a:ext cx="1041266" cy="1371600"/>
          </a:xfrm>
          <a:prstGeom prst="bentArrow">
            <a:avLst/>
          </a:prstGeom>
          <a:solidFill>
            <a:srgbClr val="0055A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2582F7-07C3-55A2-0316-681714FBC00F}"/>
              </a:ext>
            </a:extLst>
          </p:cNvPr>
          <p:cNvSpPr txBox="1"/>
          <p:nvPr/>
        </p:nvSpPr>
        <p:spPr>
          <a:xfrm>
            <a:off x="686339" y="2327464"/>
            <a:ext cx="2632584" cy="2015936"/>
          </a:xfrm>
          <a:prstGeom prst="rect">
            <a:avLst/>
          </a:prstGeom>
          <a:solidFill>
            <a:srgbClr val="FCB13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500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the 293 contacts during this quarter, 502 referrals were made.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739CD6-51B0-8497-CB96-0B5A6C9D75F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39" y="228600"/>
            <a:ext cx="3318384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7932BF-55C7-5C60-2723-429288DE4B93}"/>
              </a:ext>
            </a:extLst>
          </p:cNvPr>
          <p:cNvSpPr txBox="1"/>
          <p:nvPr/>
        </p:nvSpPr>
        <p:spPr>
          <a:xfrm>
            <a:off x="8729464" y="6359623"/>
            <a:ext cx="3141861" cy="2677656"/>
          </a:xfrm>
          <a:prstGeom prst="rect">
            <a:avLst/>
          </a:prstGeom>
          <a:solidFill>
            <a:srgbClr val="FCB13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Some requests do not receive a referral and are considered “Unmet Needs”. The most common among these are related to housing.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2626A7-D43D-A351-F15F-00B2040624B8}"/>
              </a:ext>
            </a:extLst>
          </p:cNvPr>
          <p:cNvSpPr txBox="1"/>
          <p:nvPr/>
        </p:nvSpPr>
        <p:spPr>
          <a:xfrm>
            <a:off x="14689931" y="419725"/>
            <a:ext cx="2160706" cy="1446550"/>
          </a:xfrm>
          <a:prstGeom prst="rect">
            <a:avLst/>
          </a:prstGeom>
          <a:solidFill>
            <a:srgbClr val="FCB13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As a rate, there is 1 referral for every 207 residents.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324606F-4AC9-B862-3BF3-66862EB83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921968"/>
              </p:ext>
            </p:extLst>
          </p:nvPr>
        </p:nvGraphicFramePr>
        <p:xfrm>
          <a:off x="12095263" y="2946149"/>
          <a:ext cx="5189336" cy="4324458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3265478">
                  <a:extLst>
                    <a:ext uri="{9D8B030D-6E8A-4147-A177-3AD203B41FA5}">
                      <a16:colId xmlns:a16="http://schemas.microsoft.com/office/drawing/2014/main" val="2105445401"/>
                    </a:ext>
                  </a:extLst>
                </a:gridCol>
                <a:gridCol w="1923858">
                  <a:extLst>
                    <a:ext uri="{9D8B030D-6E8A-4147-A177-3AD203B41FA5}">
                      <a16:colId xmlns:a16="http://schemas.microsoft.com/office/drawing/2014/main" val="30882381"/>
                    </a:ext>
                  </a:extLst>
                </a:gridCol>
              </a:tblGrid>
              <a:tr h="4041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Referrals Provided = 775</a:t>
                      </a:r>
                    </a:p>
                  </a:txBody>
                  <a:tcPr marL="4861" marR="4861" marT="4861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5A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69696"/>
                  </a:ext>
                </a:extLst>
              </a:tr>
              <a:tr h="4041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Top 5 Referrals Agency </a:t>
                      </a:r>
                    </a:p>
                  </a:txBody>
                  <a:tcPr marL="4861" marR="4861" marT="4861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5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61" marR="4861" marT="4861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040434"/>
                  </a:ext>
                </a:extLst>
              </a:tr>
              <a:tr h="390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Agency name</a:t>
                      </a:r>
                    </a:p>
                  </a:txBody>
                  <a:tcPr marL="4861" marR="4861" marT="4861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8E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 of Referrals</a:t>
                      </a:r>
                    </a:p>
                  </a:txBody>
                  <a:tcPr marL="4861" marR="4861" marT="4861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8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021088"/>
                  </a:ext>
                </a:extLst>
              </a:tr>
              <a:tr h="546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RURAL HOUSING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70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46231"/>
                  </a:ext>
                </a:extLst>
              </a:tr>
              <a:tr h="4132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ST. KATHERINE DREXEL HOMELESS SHELTER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65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378117"/>
                  </a:ext>
                </a:extLst>
              </a:tr>
              <a:tr h="45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FORWARD SERVICE CORPORATION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41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17732"/>
                  </a:ext>
                </a:extLst>
              </a:tr>
              <a:tr h="751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SST. VINCENT DE PAUL-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35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999704"/>
                  </a:ext>
                </a:extLst>
              </a:tr>
              <a:tr h="554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ADVOCAP FOND DU LAC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34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02005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0C86F1CA-3D40-5578-1DC3-03FB04D7E9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99331" y="7747453"/>
            <a:ext cx="2209800" cy="198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54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5f02ae5-3967-4c7a-bf36-e15dffe87def" xsi:nil="true"/>
    <lcf76f155ced4ddcb4097134ff3c332f xmlns="d22bc018-0dd5-437f-9c2c-745c17d3018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A53DF7CC7F734FBB490C4E5856FF53" ma:contentTypeVersion="17" ma:contentTypeDescription="Create a new document." ma:contentTypeScope="" ma:versionID="85dea033d7227626f1cef61f866e8800">
  <xsd:schema xmlns:xsd="http://www.w3.org/2001/XMLSchema" xmlns:xs="http://www.w3.org/2001/XMLSchema" xmlns:p="http://schemas.microsoft.com/office/2006/metadata/properties" xmlns:ns2="d22bc018-0dd5-437f-9c2c-745c17d30188" xmlns:ns3="c5f02ae5-3967-4c7a-bf36-e15dffe87def" targetNamespace="http://schemas.microsoft.com/office/2006/metadata/properties" ma:root="true" ma:fieldsID="fc6bf77eb21709e1889d8e6b797a3d65" ns2:_="" ns3:_="">
    <xsd:import namespace="d22bc018-0dd5-437f-9c2c-745c17d30188"/>
    <xsd:import namespace="c5f02ae5-3967-4c7a-bf36-e15dffe87d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2bc018-0dd5-437f-9c2c-745c17d30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838a854-0aa2-4bb1-87df-b325d5b4df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f02ae5-3967-4c7a-bf36-e15dffe87de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66895fc-1d7f-465c-832c-ecaa10f751b5}" ma:internalName="TaxCatchAll" ma:showField="CatchAllData" ma:web="c5f02ae5-3967-4c7a-bf36-e15dffe87d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73377B-A6A0-4FF3-983D-4437227CFBE7}">
  <ds:schemaRefs>
    <ds:schemaRef ds:uri="http://schemas.microsoft.com/office/2006/metadata/properties"/>
    <ds:schemaRef ds:uri="http://schemas.microsoft.com/office/infopath/2007/PartnerControls"/>
    <ds:schemaRef ds:uri="c5f02ae5-3967-4c7a-bf36-e15dffe87def"/>
    <ds:schemaRef ds:uri="d22bc018-0dd5-437f-9c2c-745c17d30188"/>
  </ds:schemaRefs>
</ds:datastoreItem>
</file>

<file path=customXml/itemProps2.xml><?xml version="1.0" encoding="utf-8"?>
<ds:datastoreItem xmlns:ds="http://schemas.openxmlformats.org/officeDocument/2006/customXml" ds:itemID="{84817F6A-E468-4E0F-824A-EAC7B25CE3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2bc018-0dd5-437f-9c2c-745c17d30188"/>
    <ds:schemaRef ds:uri="c5f02ae5-3967-4c7a-bf36-e15dffe87d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71A543-0CC4-406E-B31E-9F5723E8DA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4558</TotalTime>
  <Words>340</Words>
  <Application>Microsoft Office PowerPoint</Application>
  <PresentationFormat>Custom</PresentationFormat>
  <Paragraphs>93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 Narrow</vt:lpstr>
      <vt:lpstr>Arial</vt:lpstr>
      <vt:lpstr>Calibri</vt:lpstr>
      <vt:lpstr>Calibri Light</vt:lpstr>
      <vt:lpstr>inherit</vt:lpstr>
      <vt:lpstr>League Gothic</vt:lpstr>
      <vt:lpstr>Roboto</vt:lpstr>
      <vt:lpstr>Office Theme</vt:lpstr>
      <vt:lpstr>When you contact 211, you will be connected to localized information and referral 24/7 at no cost. Certified call specialists  document callers’ needs  and help eliminate barriers by connecting people with services and resources in the community.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Ashek Rahman</dc:creator>
  <cp:lastModifiedBy>Lisa Smith</cp:lastModifiedBy>
  <cp:revision>106</cp:revision>
  <cp:lastPrinted>1601-01-01T00:00:00Z</cp:lastPrinted>
  <dcterms:created xsi:type="dcterms:W3CDTF">2023-10-02T14:21:18Z</dcterms:created>
  <dcterms:modified xsi:type="dcterms:W3CDTF">2025-05-01T19:37:23Z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MSIP_Label_31eb9f6a-2114-4e2f-8fcc-791385a14daf_Enabled">
    <vt:lpwstr>true</vt:lpwstr>
  </property>
  <property fmtid="{D5CDD505-2E9C-101B-9397-08002B2CF9AE}" pid="4" name="MSIP_Label_31eb9f6a-2114-4e2f-8fcc-791385a14daf_SetDate">
    <vt:lpwstr>2023-10-03T01:59:18Z</vt:lpwstr>
  </property>
  <property fmtid="{D5CDD505-2E9C-101B-9397-08002B2CF9AE}" pid="5" name="MSIP_Label_31eb9f6a-2114-4e2f-8fcc-791385a14daf_Method">
    <vt:lpwstr>Standard</vt:lpwstr>
  </property>
  <property fmtid="{D5CDD505-2E9C-101B-9397-08002B2CF9AE}" pid="6" name="MSIP_Label_31eb9f6a-2114-4e2f-8fcc-791385a14daf_Name">
    <vt:lpwstr>Default</vt:lpwstr>
  </property>
  <property fmtid="{D5CDD505-2E9C-101B-9397-08002B2CF9AE}" pid="7" name="MSIP_Label_31eb9f6a-2114-4e2f-8fcc-791385a14daf_SiteId">
    <vt:lpwstr>d01f38ab-f31d-4200-9603-dc2b82f64af3</vt:lpwstr>
  </property>
  <property fmtid="{D5CDD505-2E9C-101B-9397-08002B2CF9AE}" pid="8" name="MSIP_Label_31eb9f6a-2114-4e2f-8fcc-791385a14daf_ActionId">
    <vt:lpwstr>870c4919-8464-4498-b2aa-482ecd0966f3</vt:lpwstr>
  </property>
  <property fmtid="{D5CDD505-2E9C-101B-9397-08002B2CF9AE}" pid="9" name="MSIP_Label_31eb9f6a-2114-4e2f-8fcc-791385a14daf_ContentBits">
    <vt:lpwstr>0</vt:lpwstr>
  </property>
  <property fmtid="{D5CDD505-2E9C-101B-9397-08002B2CF9AE}" pid="10" name="ContentTypeId">
    <vt:lpwstr>0x010100DAA53DF7CC7F734FBB490C4E5856FF53</vt:lpwstr>
  </property>
  <property fmtid="{D5CDD505-2E9C-101B-9397-08002B2CF9AE}" pid="11" name="Order">
    <vt:r8>1382400</vt:r8>
  </property>
  <property fmtid="{D5CDD505-2E9C-101B-9397-08002B2CF9AE}" pid="12" name="MediaServiceImageTags">
    <vt:lpwstr/>
  </property>
</Properties>
</file>