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4"/>
  </p:sldMasterIdLst>
  <p:notesMasterIdLst>
    <p:notesMasterId r:id="rId8"/>
  </p:notesMasterIdLst>
  <p:sldIdLst>
    <p:sldId id="262" r:id="rId5"/>
    <p:sldId id="264" r:id="rId6"/>
    <p:sldId id="265" r:id="rId7"/>
  </p:sldIdLst>
  <p:sldSz cx="17340263" cy="975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5A7"/>
    <a:srgbClr val="788EC8"/>
    <a:srgbClr val="EF4C31"/>
    <a:srgbClr val="F14E30"/>
    <a:srgbClr val="FAB443"/>
    <a:srgbClr val="557FC8"/>
    <a:srgbClr val="FCB13E"/>
    <a:srgbClr val="7A90C9"/>
    <a:srgbClr val="FFC553"/>
    <a:srgbClr val="FFB7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379" autoAdjust="0"/>
  </p:normalViewPr>
  <p:slideViewPr>
    <p:cSldViewPr>
      <p:cViewPr varScale="1">
        <p:scale>
          <a:sx n="72" d="100"/>
          <a:sy n="72" d="100"/>
        </p:scale>
        <p:origin x="102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a Etheridge" userId="db00a14a-771d-49fc-b830-ca68d7247cc9" providerId="ADAL" clId="{B98B6810-72BC-4191-849A-668E020B0415}"/>
    <pc:docChg chg="custSel modSld">
      <pc:chgData name="Julia Etheridge" userId="db00a14a-771d-49fc-b830-ca68d7247cc9" providerId="ADAL" clId="{B98B6810-72BC-4191-849A-668E020B0415}" dt="2025-07-10T15:47:20.364" v="468" actId="20577"/>
      <pc:docMkLst>
        <pc:docMk/>
      </pc:docMkLst>
      <pc:sldChg chg="modSp mod">
        <pc:chgData name="Julia Etheridge" userId="db00a14a-771d-49fc-b830-ca68d7247cc9" providerId="ADAL" clId="{B98B6810-72BC-4191-849A-668E020B0415}" dt="2025-07-09T15:37:35.356" v="450" actId="20577"/>
        <pc:sldMkLst>
          <pc:docMk/>
          <pc:sldMk cId="586293822" sldId="262"/>
        </pc:sldMkLst>
        <pc:spChg chg="mod">
          <ac:chgData name="Julia Etheridge" userId="db00a14a-771d-49fc-b830-ca68d7247cc9" providerId="ADAL" clId="{B98B6810-72BC-4191-849A-668E020B0415}" dt="2025-07-09T15:21:46.794" v="350" actId="20577"/>
          <ac:spMkLst>
            <pc:docMk/>
            <pc:sldMk cId="586293822" sldId="262"/>
            <ac:spMk id="4" creationId="{36284BEE-F46F-BC44-6ECF-0A368DE541AF}"/>
          </ac:spMkLst>
        </pc:spChg>
        <pc:spChg chg="mod">
          <ac:chgData name="Julia Etheridge" userId="db00a14a-771d-49fc-b830-ca68d7247cc9" providerId="ADAL" clId="{B98B6810-72BC-4191-849A-668E020B0415}" dt="2025-07-09T14:55:35.859" v="35" actId="20577"/>
          <ac:spMkLst>
            <pc:docMk/>
            <pc:sldMk cId="586293822" sldId="262"/>
            <ac:spMk id="6" creationId="{44D152B3-0D3E-F775-A8E2-6891E8A49DF7}"/>
          </ac:spMkLst>
        </pc:spChg>
        <pc:spChg chg="mod">
          <ac:chgData name="Julia Etheridge" userId="db00a14a-771d-49fc-b830-ca68d7247cc9" providerId="ADAL" clId="{B98B6810-72BC-4191-849A-668E020B0415}" dt="2025-07-09T15:36:25.178" v="446" actId="20577"/>
          <ac:spMkLst>
            <pc:docMk/>
            <pc:sldMk cId="586293822" sldId="262"/>
            <ac:spMk id="9" creationId="{C6D34B30-BBFE-21D5-819D-DF0A4FEC92B1}"/>
          </ac:spMkLst>
        </pc:spChg>
        <pc:spChg chg="mod">
          <ac:chgData name="Julia Etheridge" userId="db00a14a-771d-49fc-b830-ca68d7247cc9" providerId="ADAL" clId="{B98B6810-72BC-4191-849A-668E020B0415}" dt="2025-07-09T15:02:56.939" v="47" actId="20577"/>
          <ac:spMkLst>
            <pc:docMk/>
            <pc:sldMk cId="586293822" sldId="262"/>
            <ac:spMk id="10" creationId="{92117B6A-0241-491B-ED47-CA2D92E60E6A}"/>
          </ac:spMkLst>
        </pc:spChg>
        <pc:spChg chg="mod">
          <ac:chgData name="Julia Etheridge" userId="db00a14a-771d-49fc-b830-ca68d7247cc9" providerId="ADAL" clId="{B98B6810-72BC-4191-849A-668E020B0415}" dt="2025-07-09T15:37:35.356" v="450" actId="20577"/>
          <ac:spMkLst>
            <pc:docMk/>
            <pc:sldMk cId="586293822" sldId="262"/>
            <ac:spMk id="11" creationId="{AD785429-D043-0983-AF66-36441BF1B63D}"/>
          </ac:spMkLst>
        </pc:spChg>
        <pc:spChg chg="mod">
          <ac:chgData name="Julia Etheridge" userId="db00a14a-771d-49fc-b830-ca68d7247cc9" providerId="ADAL" clId="{B98B6810-72BC-4191-849A-668E020B0415}" dt="2025-07-09T15:23:15.582" v="369" actId="20577"/>
          <ac:spMkLst>
            <pc:docMk/>
            <pc:sldMk cId="586293822" sldId="262"/>
            <ac:spMk id="12" creationId="{A9B59B36-4182-0D9C-F6E3-8D676526A360}"/>
          </ac:spMkLst>
        </pc:spChg>
        <pc:spChg chg="mod">
          <ac:chgData name="Julia Etheridge" userId="db00a14a-771d-49fc-b830-ca68d7247cc9" providerId="ADAL" clId="{B98B6810-72BC-4191-849A-668E020B0415}" dt="2025-07-09T15:24:56.042" v="411" actId="20577"/>
          <ac:spMkLst>
            <pc:docMk/>
            <pc:sldMk cId="586293822" sldId="262"/>
            <ac:spMk id="13" creationId="{7F41FC15-E75F-6AAC-6F7C-4387C3961678}"/>
          </ac:spMkLst>
        </pc:spChg>
        <pc:spChg chg="mod">
          <ac:chgData name="Julia Etheridge" userId="db00a14a-771d-49fc-b830-ca68d7247cc9" providerId="ADAL" clId="{B98B6810-72BC-4191-849A-668E020B0415}" dt="2025-07-09T15:22:52.603" v="362" actId="20577"/>
          <ac:spMkLst>
            <pc:docMk/>
            <pc:sldMk cId="586293822" sldId="262"/>
            <ac:spMk id="20" creationId="{4D8B32AF-2989-066B-A969-98A65E5FF76B}"/>
          </ac:spMkLst>
        </pc:spChg>
        <pc:spChg chg="mod">
          <ac:chgData name="Julia Etheridge" userId="db00a14a-771d-49fc-b830-ca68d7247cc9" providerId="ADAL" clId="{B98B6810-72BC-4191-849A-668E020B0415}" dt="2025-07-09T15:22:56.858" v="363" actId="20577"/>
          <ac:spMkLst>
            <pc:docMk/>
            <pc:sldMk cId="586293822" sldId="262"/>
            <ac:spMk id="22" creationId="{508C0266-CEC3-8C7C-D0D3-19C1FBD28D1E}"/>
          </ac:spMkLst>
        </pc:spChg>
        <pc:graphicFrameChg chg="mod">
          <ac:chgData name="Julia Etheridge" userId="db00a14a-771d-49fc-b830-ca68d7247cc9" providerId="ADAL" clId="{B98B6810-72BC-4191-849A-668E020B0415}" dt="2025-07-09T15:21:40.315" v="344" actId="20577"/>
          <ac:graphicFrameMkLst>
            <pc:docMk/>
            <pc:sldMk cId="586293822" sldId="262"/>
            <ac:graphicFrameMk id="3" creationId="{7ABC76DF-D277-42D4-F004-3CA4C5D3D9EF}"/>
          </ac:graphicFrameMkLst>
        </pc:graphicFrameChg>
        <pc:graphicFrameChg chg="mod modGraphic">
          <ac:chgData name="Julia Etheridge" userId="db00a14a-771d-49fc-b830-ca68d7247cc9" providerId="ADAL" clId="{B98B6810-72BC-4191-849A-668E020B0415}" dt="2025-07-09T15:17:26.690" v="318" actId="20577"/>
          <ac:graphicFrameMkLst>
            <pc:docMk/>
            <pc:sldMk cId="586293822" sldId="262"/>
            <ac:graphicFrameMk id="7" creationId="{E5FDE30E-19A3-F18C-5DF7-F984D3B1750C}"/>
          </ac:graphicFrameMkLst>
        </pc:graphicFrameChg>
        <pc:graphicFrameChg chg="mod">
          <ac:chgData name="Julia Etheridge" userId="db00a14a-771d-49fc-b830-ca68d7247cc9" providerId="ADAL" clId="{B98B6810-72BC-4191-849A-668E020B0415}" dt="2025-07-09T15:35:30.210" v="442"/>
          <ac:graphicFrameMkLst>
            <pc:docMk/>
            <pc:sldMk cId="586293822" sldId="262"/>
            <ac:graphicFrameMk id="8" creationId="{514721D0-889F-EC3D-9FFC-654C42A340E8}"/>
          </ac:graphicFrameMkLst>
        </pc:graphicFrameChg>
        <pc:graphicFrameChg chg="modGraphic">
          <ac:chgData name="Julia Etheridge" userId="db00a14a-771d-49fc-b830-ca68d7247cc9" providerId="ADAL" clId="{B98B6810-72BC-4191-849A-668E020B0415}" dt="2025-07-09T15:24:59.895" v="412" actId="14100"/>
          <ac:graphicFrameMkLst>
            <pc:docMk/>
            <pc:sldMk cId="586293822" sldId="262"/>
            <ac:graphicFrameMk id="41" creationId="{B53A0AB0-539D-4A51-B838-D709A9891921}"/>
          </ac:graphicFrameMkLst>
        </pc:graphicFrameChg>
      </pc:sldChg>
      <pc:sldChg chg="modSp mod modNotesTx">
        <pc:chgData name="Julia Etheridge" userId="db00a14a-771d-49fc-b830-ca68d7247cc9" providerId="ADAL" clId="{B98B6810-72BC-4191-849A-668E020B0415}" dt="2025-07-09T15:37:49.022" v="455" actId="20577"/>
        <pc:sldMkLst>
          <pc:docMk/>
          <pc:sldMk cId="166054712" sldId="264"/>
        </pc:sldMkLst>
        <pc:spChg chg="mod">
          <ac:chgData name="Julia Etheridge" userId="db00a14a-771d-49fc-b830-ca68d7247cc9" providerId="ADAL" clId="{B98B6810-72BC-4191-849A-668E020B0415}" dt="2025-07-09T15:03:57.331" v="57" actId="20577"/>
          <ac:spMkLst>
            <pc:docMk/>
            <pc:sldMk cId="166054712" sldId="264"/>
            <ac:spMk id="4" creationId="{962582F7-07C3-55A2-0316-681714FBC00F}"/>
          </ac:spMkLst>
        </pc:spChg>
        <pc:spChg chg="mod">
          <ac:chgData name="Julia Etheridge" userId="db00a14a-771d-49fc-b830-ca68d7247cc9" providerId="ADAL" clId="{B98B6810-72BC-4191-849A-668E020B0415}" dt="2025-07-09T15:37:49.022" v="455" actId="20577"/>
          <ac:spMkLst>
            <pc:docMk/>
            <pc:sldMk cId="166054712" sldId="264"/>
            <ac:spMk id="7" creationId="{9F2626A7-D43D-A351-F15F-00B2040624B8}"/>
          </ac:spMkLst>
        </pc:spChg>
        <pc:graphicFrameChg chg="modGraphic">
          <ac:chgData name="Julia Etheridge" userId="db00a14a-771d-49fc-b830-ca68d7247cc9" providerId="ADAL" clId="{B98B6810-72BC-4191-849A-668E020B0415}" dt="2025-07-09T15:06:02.962" v="197" actId="255"/>
          <ac:graphicFrameMkLst>
            <pc:docMk/>
            <pc:sldMk cId="166054712" sldId="264"/>
            <ac:graphicFrameMk id="9" creationId="{8324606F-4AC9-B862-3BF3-66862EB832CF}"/>
          </ac:graphicFrameMkLst>
        </pc:graphicFrameChg>
        <pc:graphicFrameChg chg="mod">
          <ac:chgData name="Julia Etheridge" userId="db00a14a-771d-49fc-b830-ca68d7247cc9" providerId="ADAL" clId="{B98B6810-72BC-4191-849A-668E020B0415}" dt="2025-07-09T15:07:35.239" v="198"/>
          <ac:graphicFrameMkLst>
            <pc:docMk/>
            <pc:sldMk cId="166054712" sldId="264"/>
            <ac:graphicFrameMk id="10" creationId="{8E7BF9F6-C2ED-620B-87E8-02E3E8B73034}"/>
          </ac:graphicFrameMkLst>
        </pc:graphicFrameChg>
      </pc:sldChg>
      <pc:sldChg chg="modSp">
        <pc:chgData name="Julia Etheridge" userId="db00a14a-771d-49fc-b830-ca68d7247cc9" providerId="ADAL" clId="{B98B6810-72BC-4191-849A-668E020B0415}" dt="2025-07-10T15:47:20.364" v="468" actId="20577"/>
        <pc:sldMkLst>
          <pc:docMk/>
          <pc:sldMk cId="60482043" sldId="265"/>
        </pc:sldMkLst>
        <pc:spChg chg="mod">
          <ac:chgData name="Julia Etheridge" userId="db00a14a-771d-49fc-b830-ca68d7247cc9" providerId="ADAL" clId="{B98B6810-72BC-4191-849A-668E020B0415}" dt="2025-07-10T15:47:20.364" v="468" actId="20577"/>
          <ac:spMkLst>
            <pc:docMk/>
            <pc:sldMk cId="60482043" sldId="265"/>
            <ac:spMk id="3" creationId="{E71A896D-8AD8-4232-B4AE-465A95747F28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>
                <a:solidFill>
                  <a:srgbClr val="788EC8"/>
                </a:solidFill>
              </a:rPr>
              <a:t>Gender</a:t>
            </a:r>
            <a:r>
              <a:rPr lang="en-US" sz="2400" dirty="0"/>
              <a:t>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50"/>
      <c:rotY val="0"/>
      <c:depthPercent val="10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8159817248073505E-2"/>
          <c:y val="0.17597928210340733"/>
          <c:w val="0.87511332536994135"/>
          <c:h val="0.74191258815169292"/>
        </c:manualLayout>
      </c:layout>
      <c:pie3DChart>
        <c:varyColors val="1"/>
        <c:ser>
          <c:idx val="0"/>
          <c:order val="0"/>
          <c:tx>
            <c:strRef>
              <c:f>'4Q 10 County'!$A$29:$A$30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tx>
          <c:dPt>
            <c:idx val="0"/>
            <c:bubble3D val="0"/>
            <c:spPr>
              <a:solidFill>
                <a:srgbClr val="0055A7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1-617E-48B8-9909-BCBB264CD468}"/>
              </c:ext>
            </c:extLst>
          </c:dPt>
          <c:dPt>
            <c:idx val="1"/>
            <c:bubble3D val="0"/>
            <c:spPr>
              <a:solidFill>
                <a:srgbClr val="FAB44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3-617E-48B8-9909-BCBB264CD468}"/>
              </c:ext>
            </c:extLst>
          </c:dPt>
          <c:dLbls>
            <c:dLbl>
              <c:idx val="0"/>
              <c:layout>
                <c:manualLayout>
                  <c:x val="-0.18815357564589655"/>
                  <c:y val="-0.11142924927139929"/>
                </c:manualLayout>
              </c:layout>
              <c:tx>
                <c:rich>
                  <a:bodyPr/>
                  <a:lstStyle/>
                  <a:p>
                    <a:fld id="{F14B87BE-A893-437D-839E-B559F39E6680}" type="CATEGORYNAME">
                      <a:rPr lang="en-US" sz="1800"/>
                      <a:pPr/>
                      <a:t>[CATEGORY NAME]</a:t>
                    </a:fld>
                    <a:r>
                      <a:rPr lang="en-US" sz="1800" dirty="0"/>
                      <a:t> =92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48887970479544"/>
                      <c:h val="0.1676076822401323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17E-48B8-9909-BCBB264CD468}"/>
                </c:ext>
              </c:extLst>
            </c:dLbl>
            <c:dLbl>
              <c:idx val="1"/>
              <c:layout>
                <c:manualLayout>
                  <c:x val="8.672685738198524E-2"/>
                  <c:y val="0.12439536259129991"/>
                </c:manualLayout>
              </c:layout>
              <c:tx>
                <c:rich>
                  <a:bodyPr/>
                  <a:lstStyle/>
                  <a:p>
                    <a:fld id="{86A6F0B5-F6F6-49DB-A880-57F15CF3C199}" type="CATEGORYNAME">
                      <a:rPr lang="en-US" sz="1800" smtClean="0"/>
                      <a:pPr/>
                      <a:t>[CATEGORY NAME]</a:t>
                    </a:fld>
                    <a:r>
                      <a:rPr lang="en-US" sz="1800" dirty="0"/>
                      <a:t> =43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83176464707359"/>
                      <c:h val="0.1501507798726297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17E-48B8-9909-BCBB264CD4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'4Q 10 County'!$A$29:$A$30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cat>
          <c:val>
            <c:numRef>
              <c:f>'4Q 10 County'!$B$29:$B$30</c:f>
              <c:numCache>
                <c:formatCode>General</c:formatCode>
                <c:ptCount val="2"/>
                <c:pt idx="0">
                  <c:v>92</c:v>
                </c:pt>
                <c:pt idx="1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17E-48B8-9909-BCBB264CD46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rgbClr val="788EC8"/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rgbClr val="788EC8"/>
                </a:solidFill>
              </a:rPr>
              <a:t>Age of Clients</a:t>
            </a:r>
            <a:r>
              <a:rPr lang="en-US" baseline="0" dirty="0">
                <a:solidFill>
                  <a:srgbClr val="788EC8"/>
                </a:solidFill>
              </a:rPr>
              <a:t> </a:t>
            </a:r>
            <a:endParaRPr lang="en-US" dirty="0">
              <a:solidFill>
                <a:srgbClr val="788EC8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rgbClr val="788EC8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Sheet1!$I$54</c:f>
              <c:strCache>
                <c:ptCount val="1"/>
                <c:pt idx="0">
                  <c:v>Age</c:v>
                </c:pt>
              </c:strCache>
            </c:strRef>
          </c:tx>
          <c:spPr>
            <a:solidFill>
              <a:srgbClr val="0055A7"/>
            </a:solidFill>
            <a:ln w="9525" cap="flat" cmpd="sng" algn="ctr">
              <a:noFill/>
              <a:round/>
            </a:ln>
            <a:effectLst/>
            <a:scene3d>
              <a:camera prst="orthographicFront"/>
              <a:lightRig rig="threePt" dir="t"/>
            </a:scene3d>
            <a:sp3d prstMaterial="matte">
              <a:bevelT w="63500" h="63500" prst="artDeco"/>
              <a:contourClr>
                <a:srgbClr val="000000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rgbClr val="EF4C3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Sheet1!$H$55:$H$57</c:f>
              <c:strCache>
                <c:ptCount val="3"/>
                <c:pt idx="0">
                  <c:v>Adult (20-54)</c:v>
                </c:pt>
                <c:pt idx="1">
                  <c:v>Senior (55+)</c:v>
                </c:pt>
                <c:pt idx="2">
                  <c:v>Youth (0-19)</c:v>
                </c:pt>
              </c:strCache>
            </c:strRef>
          </c:cat>
          <c:val>
            <c:numRef>
              <c:f>Sheet1!$I$55:$I$57</c:f>
              <c:numCache>
                <c:formatCode>General</c:formatCode>
                <c:ptCount val="3"/>
                <c:pt idx="0">
                  <c:v>132</c:v>
                </c:pt>
                <c:pt idx="1">
                  <c:v>36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49-4988-8D30-C02579D6842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76772975"/>
        <c:axId val="89717871"/>
      </c:barChart>
      <c:catAx>
        <c:axId val="1767729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rgbClr val="0055A7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717871"/>
        <c:crosses val="autoZero"/>
        <c:auto val="1"/>
        <c:lblAlgn val="ctr"/>
        <c:lblOffset val="100"/>
        <c:noMultiLvlLbl val="0"/>
      </c:catAx>
      <c:valAx>
        <c:axId val="89717871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7677297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solidFill>
            <a:sysClr val="window" lastClr="FFFFFF"/>
          </a:solidFill>
          <a:latin typeface="+mn-lt"/>
          <a:ea typeface="+mn-ea"/>
          <a:cs typeface="+mn-cs"/>
        </a:defRPr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3200" b="1" strike="noStrike" dirty="0">
                <a:solidFill>
                  <a:schemeClr val="tx1"/>
                </a:solidFill>
              </a:rPr>
              <a:t>Top</a:t>
            </a:r>
            <a:r>
              <a:rPr lang="en-US" sz="3200" b="1" strike="noStrike" baseline="0" dirty="0">
                <a:solidFill>
                  <a:schemeClr val="tx1"/>
                </a:solidFill>
              </a:rPr>
              <a:t> 5 Unmet Needs</a:t>
            </a:r>
            <a:endParaRPr lang="en-US" sz="3200" b="1" strike="noStrike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7565175021439153"/>
          <c:y val="4.56208858881548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7418889388390741"/>
          <c:y val="0.16370397690197525"/>
          <c:w val="0.5689932626304457"/>
          <c:h val="0.7462842165679879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Distinct Referrals</c:v>
                </c:pt>
              </c:strCache>
            </c:strRef>
          </c:tx>
          <c:spPr>
            <a:solidFill>
              <a:srgbClr val="0055A7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Sheet1!$A$8:$A$12</c:f>
              <c:strCache>
                <c:ptCount val="5"/>
                <c:pt idx="0">
                  <c:v>Undesignated Temporary Financial Assistance</c:v>
                </c:pt>
                <c:pt idx="1">
                  <c:v>Homeless Motel Vouchers</c:v>
                </c:pt>
                <c:pt idx="2">
                  <c:v>Electric Service Payment Assistance</c:v>
                </c:pt>
                <c:pt idx="3">
                  <c:v>Rent Payment Assistance</c:v>
                </c:pt>
                <c:pt idx="4">
                  <c:v>Community Shelters </c:v>
                </c:pt>
              </c:strCache>
            </c:strRef>
          </c:cat>
          <c:val>
            <c:numRef>
              <c:f>Sheet1!$B$8:$B$12</c:f>
              <c:numCache>
                <c:formatCode>General</c:formatCode>
                <c:ptCount val="5"/>
                <c:pt idx="0">
                  <c:v>3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4A-4A59-A444-F083CBACB1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141976911"/>
        <c:axId val="2135519775"/>
      </c:barChart>
      <c:catAx>
        <c:axId val="14197691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5519775"/>
        <c:crosses val="autoZero"/>
        <c:auto val="1"/>
        <c:lblAlgn val="ctr"/>
        <c:lblOffset val="100"/>
        <c:noMultiLvlLbl val="0"/>
      </c:catAx>
      <c:valAx>
        <c:axId val="213551977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1976911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3200" b="1" strike="noStrike" dirty="0">
                <a:solidFill>
                  <a:schemeClr val="tx1"/>
                </a:solidFill>
              </a:rPr>
              <a:t>Top 10 Needs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572985096021298"/>
          <c:y val="0.1577432682025858"/>
          <c:w val="0.63424786814308132"/>
          <c:h val="0.7611640905997861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0055A7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Sheet1!$A$4:$A$13</c:f>
              <c:strCache>
                <c:ptCount val="10"/>
                <c:pt idx="0">
                  <c:v>Clothing &amp; Household</c:v>
                </c:pt>
                <c:pt idx="1">
                  <c:v>Transportation </c:v>
                </c:pt>
                <c:pt idx="2">
                  <c:v>Government &amp; Legal</c:v>
                </c:pt>
                <c:pt idx="3">
                  <c:v>Other-Special Population Services</c:v>
                </c:pt>
                <c:pt idx="4">
                  <c:v>Healthcare</c:v>
                </c:pt>
                <c:pt idx="5">
                  <c:v>Employment &amp; Income</c:v>
                </c:pt>
                <c:pt idx="6">
                  <c:v>Food</c:v>
                </c:pt>
                <c:pt idx="7">
                  <c:v>Mental Health &amp; Addictions</c:v>
                </c:pt>
                <c:pt idx="8">
                  <c:v>Utilities</c:v>
                </c:pt>
                <c:pt idx="9">
                  <c:v>Housing &amp; Shelter </c:v>
                </c:pt>
              </c:strCache>
            </c:strRef>
          </c:cat>
          <c:val>
            <c:numRef>
              <c:f>Sheet1!$B$4:$B$13</c:f>
              <c:numCache>
                <c:formatCode>General</c:formatCode>
                <c:ptCount val="10"/>
                <c:pt idx="0">
                  <c:v>17</c:v>
                </c:pt>
                <c:pt idx="1">
                  <c:v>23</c:v>
                </c:pt>
                <c:pt idx="2">
                  <c:v>24</c:v>
                </c:pt>
                <c:pt idx="3">
                  <c:v>29</c:v>
                </c:pt>
                <c:pt idx="4">
                  <c:v>34</c:v>
                </c:pt>
                <c:pt idx="5">
                  <c:v>49</c:v>
                </c:pt>
                <c:pt idx="6">
                  <c:v>51</c:v>
                </c:pt>
                <c:pt idx="7">
                  <c:v>58</c:v>
                </c:pt>
                <c:pt idx="8">
                  <c:v>63</c:v>
                </c:pt>
                <c:pt idx="9">
                  <c:v>236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7C-48D5-9FDD-190B172E70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1896287391"/>
        <c:axId val="1960285551"/>
      </c:barChart>
      <c:catAx>
        <c:axId val="189628739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60285551"/>
        <c:crosses val="autoZero"/>
        <c:auto val="1"/>
        <c:lblAlgn val="ctr"/>
        <c:lblOffset val="100"/>
        <c:noMultiLvlLbl val="0"/>
      </c:catAx>
      <c:valAx>
        <c:axId val="1960285551"/>
        <c:scaling>
          <c:orientation val="minMax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>
              <a:softEdge rad="0"/>
            </a:effectLst>
          </c:spPr>
        </c:majorGridlines>
        <c:numFmt formatCode="General" sourceLinked="1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96287391"/>
        <c:crosses val="autoZero"/>
        <c:crossBetween val="between"/>
        <c:majorUnit val="2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7B9D2D-F4DB-43A7-AB1F-08155C3A7240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117B1-C09B-4562-AE77-2857E7B9E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331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(20-54)</a:t>
            </a:r>
            <a:r>
              <a:rPr lang="en-US" b="1" dirty="0"/>
              <a:t> Adult </a:t>
            </a: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92</a:t>
            </a:r>
            <a:r>
              <a:rPr lang="en-US" b="1" dirty="0"/>
              <a:t> </a:t>
            </a:r>
          </a:p>
          <a:p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(+55)</a:t>
            </a:r>
            <a:r>
              <a:rPr lang="en-US" b="1" dirty="0"/>
              <a:t> Senior </a:t>
            </a: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47</a:t>
            </a:r>
            <a:r>
              <a:rPr lang="en-US" b="1" dirty="0"/>
              <a:t> </a:t>
            </a:r>
          </a:p>
          <a:p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(13-19)</a:t>
            </a:r>
            <a:r>
              <a:rPr lang="en-US" b="1" dirty="0"/>
              <a:t>  Youth </a:t>
            </a: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</a:t>
            </a:r>
            <a:r>
              <a:rPr lang="en-US" b="1" dirty="0"/>
              <a:t> </a:t>
            </a:r>
          </a:p>
          <a:p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(6-12) Minor</a:t>
            </a:r>
            <a:r>
              <a:rPr lang="en-US" b="1" dirty="0"/>
              <a:t> </a:t>
            </a: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</a:t>
            </a:r>
            <a:r>
              <a:rPr lang="en-US" b="1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117B1-C09B-4562-AE77-2857E7B9E02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4506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117B1-C09B-4562-AE77-2857E7B9E02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985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7533" y="1596249"/>
            <a:ext cx="13005197" cy="3395698"/>
          </a:xfrm>
        </p:spPr>
        <p:txBody>
          <a:bodyPr anchor="b"/>
          <a:lstStyle>
            <a:lvl1pPr algn="ctr">
              <a:defRPr sz="85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67533" y="5122898"/>
            <a:ext cx="13005197" cy="2354862"/>
          </a:xfrm>
        </p:spPr>
        <p:txBody>
          <a:bodyPr/>
          <a:lstStyle>
            <a:lvl1pPr marL="0" indent="0" algn="ctr">
              <a:buNone/>
              <a:defRPr sz="3413"/>
            </a:lvl1pPr>
            <a:lvl2pPr marL="650230" indent="0" algn="ctr">
              <a:buNone/>
              <a:defRPr sz="2844"/>
            </a:lvl2pPr>
            <a:lvl3pPr marL="1300460" indent="0" algn="ctr">
              <a:buNone/>
              <a:defRPr sz="2560"/>
            </a:lvl3pPr>
            <a:lvl4pPr marL="1950690" indent="0" algn="ctr">
              <a:buNone/>
              <a:defRPr sz="2276"/>
            </a:lvl4pPr>
            <a:lvl5pPr marL="2600919" indent="0" algn="ctr">
              <a:buNone/>
              <a:defRPr sz="2276"/>
            </a:lvl5pPr>
            <a:lvl6pPr marL="3251149" indent="0" algn="ctr">
              <a:buNone/>
              <a:defRPr sz="2276"/>
            </a:lvl6pPr>
            <a:lvl7pPr marL="3901379" indent="0" algn="ctr">
              <a:buNone/>
              <a:defRPr sz="2276"/>
            </a:lvl7pPr>
            <a:lvl8pPr marL="4551609" indent="0" algn="ctr">
              <a:buNone/>
              <a:defRPr sz="2276"/>
            </a:lvl8pPr>
            <a:lvl9pPr marL="5201839" indent="0" algn="ctr">
              <a:buNone/>
              <a:defRPr sz="22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7BD79C-0D09-437F-B99B-EFD55FCE3E3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7817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27E9F-14F6-4D36-8166-578D8F1F585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8495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409126" y="519289"/>
            <a:ext cx="3738994" cy="82657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92143" y="519289"/>
            <a:ext cx="11000229" cy="82657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4D37CD-9A7E-4D1C-8D96-3BC8C1A12DF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9733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92F862-C595-46CE-856C-7AA6FCE6021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2058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3112" y="2431628"/>
            <a:ext cx="14955977" cy="4057226"/>
          </a:xfrm>
        </p:spPr>
        <p:txBody>
          <a:bodyPr anchor="b"/>
          <a:lstStyle>
            <a:lvl1pPr>
              <a:defRPr sz="85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3112" y="6527237"/>
            <a:ext cx="14955977" cy="2133599"/>
          </a:xfrm>
        </p:spPr>
        <p:txBody>
          <a:bodyPr/>
          <a:lstStyle>
            <a:lvl1pPr marL="0" indent="0">
              <a:buNone/>
              <a:defRPr sz="3413">
                <a:solidFill>
                  <a:schemeClr val="tx1">
                    <a:tint val="75000"/>
                  </a:schemeClr>
                </a:solidFill>
              </a:defRPr>
            </a:lvl1pPr>
            <a:lvl2pPr marL="65023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1150BC-29F9-4C7F-BC32-16AF362443D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8313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92143" y="2596444"/>
            <a:ext cx="7369612" cy="61885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778508" y="2596444"/>
            <a:ext cx="7369612" cy="61885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EB9DB-7600-4AEE-81EF-18F817F596D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9747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402" y="519290"/>
            <a:ext cx="14955977" cy="188524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4403" y="2390987"/>
            <a:ext cx="7335743" cy="1171786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94403" y="3562773"/>
            <a:ext cx="7335743" cy="5240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778508" y="2390987"/>
            <a:ext cx="7371870" cy="1171786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778508" y="3562773"/>
            <a:ext cx="7371870" cy="5240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C8FE69-13E1-44FF-98EC-52B8E171F50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5505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CC8B35-1CCD-4A87-92B7-7C49364A21F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6904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D75EEE-1A57-4E2E-9A16-43788685346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0829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402" y="650240"/>
            <a:ext cx="5592686" cy="2275840"/>
          </a:xfrm>
        </p:spPr>
        <p:txBody>
          <a:bodyPr anchor="b"/>
          <a:lstStyle>
            <a:lvl1pPr>
              <a:defRPr sz="455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71870" y="1404338"/>
            <a:ext cx="8778508" cy="6931378"/>
          </a:xfrm>
        </p:spPr>
        <p:txBody>
          <a:bodyPr/>
          <a:lstStyle>
            <a:lvl1pPr>
              <a:defRPr sz="4551"/>
            </a:lvl1pPr>
            <a:lvl2pPr>
              <a:defRPr sz="3982"/>
            </a:lvl2pPr>
            <a:lvl3pPr>
              <a:defRPr sz="3413"/>
            </a:lvl3pPr>
            <a:lvl4pPr>
              <a:defRPr sz="2844"/>
            </a:lvl4pPr>
            <a:lvl5pPr>
              <a:defRPr sz="2844"/>
            </a:lvl5pPr>
            <a:lvl6pPr>
              <a:defRPr sz="2844"/>
            </a:lvl6pPr>
            <a:lvl7pPr>
              <a:defRPr sz="2844"/>
            </a:lvl7pPr>
            <a:lvl8pPr>
              <a:defRPr sz="2844"/>
            </a:lvl8pPr>
            <a:lvl9pPr>
              <a:defRPr sz="284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402" y="2926080"/>
            <a:ext cx="5592686" cy="5420925"/>
          </a:xfrm>
        </p:spPr>
        <p:txBody>
          <a:bodyPr/>
          <a:lstStyle>
            <a:lvl1pPr marL="0" indent="0">
              <a:buNone/>
              <a:defRPr sz="2276"/>
            </a:lvl1pPr>
            <a:lvl2pPr marL="650230" indent="0">
              <a:buNone/>
              <a:defRPr sz="1991"/>
            </a:lvl2pPr>
            <a:lvl3pPr marL="1300460" indent="0">
              <a:buNone/>
              <a:defRPr sz="1707"/>
            </a:lvl3pPr>
            <a:lvl4pPr marL="1950690" indent="0">
              <a:buNone/>
              <a:defRPr sz="1422"/>
            </a:lvl4pPr>
            <a:lvl5pPr marL="2600919" indent="0">
              <a:buNone/>
              <a:defRPr sz="1422"/>
            </a:lvl5pPr>
            <a:lvl6pPr marL="3251149" indent="0">
              <a:buNone/>
              <a:defRPr sz="1422"/>
            </a:lvl6pPr>
            <a:lvl7pPr marL="3901379" indent="0">
              <a:buNone/>
              <a:defRPr sz="1422"/>
            </a:lvl7pPr>
            <a:lvl8pPr marL="4551609" indent="0">
              <a:buNone/>
              <a:defRPr sz="1422"/>
            </a:lvl8pPr>
            <a:lvl9pPr marL="5201839" indent="0">
              <a:buNone/>
              <a:defRPr sz="14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44A0A5-E682-4AD5-A18B-9E1087A4A9E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5374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402" y="650240"/>
            <a:ext cx="5592686" cy="2275840"/>
          </a:xfrm>
        </p:spPr>
        <p:txBody>
          <a:bodyPr anchor="b"/>
          <a:lstStyle>
            <a:lvl1pPr>
              <a:defRPr sz="455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71870" y="1404338"/>
            <a:ext cx="8778508" cy="6931378"/>
          </a:xfrm>
        </p:spPr>
        <p:txBody>
          <a:bodyPr anchor="t"/>
          <a:lstStyle>
            <a:lvl1pPr marL="0" indent="0">
              <a:buNone/>
              <a:defRPr sz="4551"/>
            </a:lvl1pPr>
            <a:lvl2pPr marL="650230" indent="0">
              <a:buNone/>
              <a:defRPr sz="3982"/>
            </a:lvl2pPr>
            <a:lvl3pPr marL="1300460" indent="0">
              <a:buNone/>
              <a:defRPr sz="3413"/>
            </a:lvl3pPr>
            <a:lvl4pPr marL="1950690" indent="0">
              <a:buNone/>
              <a:defRPr sz="2844"/>
            </a:lvl4pPr>
            <a:lvl5pPr marL="2600919" indent="0">
              <a:buNone/>
              <a:defRPr sz="2844"/>
            </a:lvl5pPr>
            <a:lvl6pPr marL="3251149" indent="0">
              <a:buNone/>
              <a:defRPr sz="2844"/>
            </a:lvl6pPr>
            <a:lvl7pPr marL="3901379" indent="0">
              <a:buNone/>
              <a:defRPr sz="2844"/>
            </a:lvl7pPr>
            <a:lvl8pPr marL="4551609" indent="0">
              <a:buNone/>
              <a:defRPr sz="2844"/>
            </a:lvl8pPr>
            <a:lvl9pPr marL="5201839" indent="0">
              <a:buNone/>
              <a:defRPr sz="284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402" y="2926080"/>
            <a:ext cx="5592686" cy="5420925"/>
          </a:xfrm>
        </p:spPr>
        <p:txBody>
          <a:bodyPr/>
          <a:lstStyle>
            <a:lvl1pPr marL="0" indent="0">
              <a:buNone/>
              <a:defRPr sz="2276"/>
            </a:lvl1pPr>
            <a:lvl2pPr marL="650230" indent="0">
              <a:buNone/>
              <a:defRPr sz="1991"/>
            </a:lvl2pPr>
            <a:lvl3pPr marL="1300460" indent="0">
              <a:buNone/>
              <a:defRPr sz="1707"/>
            </a:lvl3pPr>
            <a:lvl4pPr marL="1950690" indent="0">
              <a:buNone/>
              <a:defRPr sz="1422"/>
            </a:lvl4pPr>
            <a:lvl5pPr marL="2600919" indent="0">
              <a:buNone/>
              <a:defRPr sz="1422"/>
            </a:lvl5pPr>
            <a:lvl6pPr marL="3251149" indent="0">
              <a:buNone/>
              <a:defRPr sz="1422"/>
            </a:lvl6pPr>
            <a:lvl7pPr marL="3901379" indent="0">
              <a:buNone/>
              <a:defRPr sz="1422"/>
            </a:lvl7pPr>
            <a:lvl8pPr marL="4551609" indent="0">
              <a:buNone/>
              <a:defRPr sz="1422"/>
            </a:lvl8pPr>
            <a:lvl9pPr marL="5201839" indent="0">
              <a:buNone/>
              <a:defRPr sz="14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4FD3F5-97F5-4663-9661-570F21816DE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911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92143" y="519290"/>
            <a:ext cx="14955977" cy="18852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2143" y="2596444"/>
            <a:ext cx="14955977" cy="61885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92143" y="9040143"/>
            <a:ext cx="3901559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43962" y="9040143"/>
            <a:ext cx="5852339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246561" y="9040143"/>
            <a:ext cx="3901559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8F8C69D-2451-4F7F-A1E4-950CFF3A67D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8367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defTabSz="1300460" rtl="0" eaLnBrk="1" latinLnBrk="0" hangingPunct="1">
        <a:lnSpc>
          <a:spcPct val="90000"/>
        </a:lnSpc>
        <a:spcBef>
          <a:spcPct val="0"/>
        </a:spcBef>
        <a:buNone/>
        <a:defRPr sz="62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5115" indent="-325115" algn="l" defTabSz="1300460" rtl="0" eaLnBrk="1" latinLnBrk="0" hangingPunct="1">
        <a:lnSpc>
          <a:spcPct val="90000"/>
        </a:lnSpc>
        <a:spcBef>
          <a:spcPts val="1422"/>
        </a:spcBef>
        <a:buFont typeface="Arial" panose="020B0604020202020204" pitchFamily="34" charset="0"/>
        <a:buChar char="•"/>
        <a:defRPr sz="3982" kern="1200">
          <a:solidFill>
            <a:schemeClr val="tx1"/>
          </a:solidFill>
          <a:latin typeface="+mn-lt"/>
          <a:ea typeface="+mn-ea"/>
          <a:cs typeface="+mn-cs"/>
        </a:defRPr>
      </a:lvl1pPr>
      <a:lvl2pPr marL="975345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3413" kern="1200">
          <a:solidFill>
            <a:schemeClr val="tx1"/>
          </a:solidFill>
          <a:latin typeface="+mn-lt"/>
          <a:ea typeface="+mn-ea"/>
          <a:cs typeface="+mn-cs"/>
        </a:defRPr>
      </a:lvl2pPr>
      <a:lvl3pPr marL="1625575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3pPr>
      <a:lvl4pPr marL="227580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92603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57626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422649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87672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52695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chart" Target="../charts/chart2.xml"/><Relationship Id="rId5" Type="http://schemas.openxmlformats.org/officeDocument/2006/relationships/image" Target="../media/image3.svg"/><Relationship Id="rId10" Type="http://schemas.openxmlformats.org/officeDocument/2006/relationships/chart" Target="../charts/chart1.xml"/><Relationship Id="rId4" Type="http://schemas.openxmlformats.org/officeDocument/2006/relationships/image" Target="../media/image2.png"/><Relationship Id="rId9" Type="http://schemas.openxmlformats.org/officeDocument/2006/relationships/image" Target="../media/image7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1.png"/><Relationship Id="rId4" Type="http://schemas.openxmlformats.org/officeDocument/2006/relationships/chart" Target="../charts/char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3CDDA-851D-AC8D-AE69-035ACB552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105272"/>
            <a:ext cx="17340264" cy="1390266"/>
          </a:xfrm>
          <a:solidFill>
            <a:srgbClr val="0055A7"/>
          </a:solidFill>
        </p:spPr>
        <p:txBody>
          <a:bodyPr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eague Gothic" pitchFamily="50" charset="0"/>
                <a:ea typeface="+mn-ea"/>
                <a:cs typeface="+mn-cs"/>
              </a:rPr>
              <a:t>When you contact 211, you will be connected to localized information and referral 24/7 at no cost. </a:t>
            </a:r>
            <a:r>
              <a:rPr lang="en-US" sz="2400" dirty="0">
                <a:solidFill>
                  <a:prstClr val="white"/>
                </a:solidFill>
                <a:latin typeface="League Gothic" pitchFamily="50" charset="0"/>
                <a:ea typeface="+mn-ea"/>
                <a:cs typeface="+mn-cs"/>
              </a:rPr>
              <a:t>Certified call specialists </a:t>
            </a:r>
            <a:br>
              <a:rPr lang="en-US" sz="2400" dirty="0">
                <a:solidFill>
                  <a:prstClr val="white"/>
                </a:solidFill>
                <a:latin typeface="League Gothic" pitchFamily="50" charset="0"/>
                <a:ea typeface="+mn-ea"/>
                <a:cs typeface="+mn-cs"/>
              </a:rPr>
            </a:br>
            <a:r>
              <a:rPr lang="en-US" sz="2400" dirty="0">
                <a:solidFill>
                  <a:prstClr val="white"/>
                </a:solidFill>
                <a:latin typeface="League Gothic" pitchFamily="50" charset="0"/>
                <a:ea typeface="+mn-ea"/>
                <a:cs typeface="+mn-cs"/>
              </a:rPr>
              <a:t>document callers’ needs  and help 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eague Gothic" pitchFamily="50" charset="0"/>
                <a:ea typeface="+mn-ea"/>
                <a:cs typeface="+mn-cs"/>
              </a:rPr>
              <a:t>eliminate barriers by connecting people with services and resources in the community. </a:t>
            </a:r>
          </a:p>
        </p:txBody>
      </p:sp>
      <p:graphicFrame>
        <p:nvGraphicFramePr>
          <p:cNvPr id="41" name="Table 40">
            <a:extLst>
              <a:ext uri="{FF2B5EF4-FFF2-40B4-BE49-F238E27FC236}">
                <a16:creationId xmlns:a16="http://schemas.microsoft.com/office/drawing/2014/main" id="{B53A0AB0-539D-4A51-B838-D709A98919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778303"/>
              </p:ext>
            </p:extLst>
          </p:nvPr>
        </p:nvGraphicFramePr>
        <p:xfrm>
          <a:off x="13245615" y="5715000"/>
          <a:ext cx="3697029" cy="2990650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</a:tblPr>
              <a:tblGrid>
                <a:gridCol w="2158054">
                  <a:extLst>
                    <a:ext uri="{9D8B030D-6E8A-4147-A177-3AD203B41FA5}">
                      <a16:colId xmlns:a16="http://schemas.microsoft.com/office/drawing/2014/main" val="3034060025"/>
                    </a:ext>
                  </a:extLst>
                </a:gridCol>
                <a:gridCol w="1538975">
                  <a:extLst>
                    <a:ext uri="{9D8B030D-6E8A-4147-A177-3AD203B41FA5}">
                      <a16:colId xmlns:a16="http://schemas.microsoft.com/office/drawing/2014/main" val="242133482"/>
                    </a:ext>
                  </a:extLst>
                </a:gridCol>
              </a:tblGrid>
              <a:tr h="67355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How do people learn about 211?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5A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782876"/>
                  </a:ext>
                </a:extLst>
              </a:tr>
              <a:tr h="463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Repeat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335657"/>
                  </a:ext>
                </a:extLst>
              </a:tr>
              <a:tr h="463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Word of mouth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3006889"/>
                  </a:ext>
                </a:extLst>
              </a:tr>
              <a:tr h="463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Agency/Provider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316276"/>
                  </a:ext>
                </a:extLst>
              </a:tr>
              <a:tr h="463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United Way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3692230"/>
                  </a:ext>
                </a:extLst>
              </a:tr>
              <a:tr h="463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Internet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273617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BA540CC8-FF7C-D14B-5C7D-B3B8F148C04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871" y="152400"/>
            <a:ext cx="3318384" cy="18288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4D152B3-0D3E-F775-A8E2-6891E8A49DF7}"/>
              </a:ext>
            </a:extLst>
          </p:cNvPr>
          <p:cNvSpPr txBox="1"/>
          <p:nvPr/>
        </p:nvSpPr>
        <p:spPr>
          <a:xfrm>
            <a:off x="3412332" y="1"/>
            <a:ext cx="11201400" cy="1869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500" b="1" dirty="0">
                <a:solidFill>
                  <a:srgbClr val="0055A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Fond Du Lac County – Q2 Report</a:t>
            </a:r>
          </a:p>
          <a:p>
            <a:pPr algn="ctr"/>
            <a:r>
              <a:rPr lang="en-US" sz="3300" b="1" dirty="0">
                <a:solidFill>
                  <a:srgbClr val="0055A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From April 1 to June 30, 2025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2117B6A-0241-491B-ED47-CA2D92E60E6A}"/>
              </a:ext>
            </a:extLst>
          </p:cNvPr>
          <p:cNvSpPr txBox="1"/>
          <p:nvPr/>
        </p:nvSpPr>
        <p:spPr>
          <a:xfrm>
            <a:off x="440531" y="3762270"/>
            <a:ext cx="3603201" cy="1323439"/>
          </a:xfrm>
          <a:prstGeom prst="rect">
            <a:avLst/>
          </a:prstGeom>
          <a:solidFill>
            <a:srgbClr val="FFB74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55A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During this quarter, 312 contacts were received for this region. Most contacts were live phone calls.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D785429-D043-0983-AF66-36441BF1B63D}"/>
              </a:ext>
            </a:extLst>
          </p:cNvPr>
          <p:cNvSpPr txBox="1"/>
          <p:nvPr/>
        </p:nvSpPr>
        <p:spPr>
          <a:xfrm>
            <a:off x="12605425" y="3694154"/>
            <a:ext cx="4294307" cy="1323439"/>
          </a:xfrm>
          <a:prstGeom prst="rect">
            <a:avLst/>
          </a:prstGeom>
          <a:solidFill>
            <a:srgbClr val="FCB13E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55A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 this region, there are 104,154 residents. Converting contacts to a rate, there is one contact for every 334 residents.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9B59B36-4182-0D9C-F6E3-8D676526A360}"/>
              </a:ext>
            </a:extLst>
          </p:cNvPr>
          <p:cNvSpPr txBox="1"/>
          <p:nvPr/>
        </p:nvSpPr>
        <p:spPr>
          <a:xfrm>
            <a:off x="4545002" y="3739024"/>
            <a:ext cx="2288145" cy="1615827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9900" dirty="0">
                <a:solidFill>
                  <a:srgbClr val="788EC8"/>
                </a:solidFill>
                <a:latin typeface="League Gothic" pitchFamily="50" charset="0"/>
                <a:ea typeface="Roboto" panose="02000000000000000000" pitchFamily="2" charset="0"/>
              </a:rPr>
              <a:t>301</a:t>
            </a:r>
          </a:p>
        </p:txBody>
      </p:sp>
      <p:pic>
        <p:nvPicPr>
          <p:cNvPr id="15" name="Graphic 14" descr="Receiver outline">
            <a:extLst>
              <a:ext uri="{FF2B5EF4-FFF2-40B4-BE49-F238E27FC236}">
                <a16:creationId xmlns:a16="http://schemas.microsoft.com/office/drawing/2014/main" id="{A5485364-684D-1F7F-8EB4-872EBBB53C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9086626" flipV="1">
            <a:off x="6022934" y="4066720"/>
            <a:ext cx="1311023" cy="1240206"/>
          </a:xfrm>
          <a:prstGeom prst="rect">
            <a:avLst/>
          </a:prstGeom>
        </p:spPr>
      </p:pic>
      <p:pic>
        <p:nvPicPr>
          <p:cNvPr id="17" name="Graphic 16" descr="Phone Vibration with solid fill">
            <a:extLst>
              <a:ext uri="{FF2B5EF4-FFF2-40B4-BE49-F238E27FC236}">
                <a16:creationId xmlns:a16="http://schemas.microsoft.com/office/drawing/2014/main" id="{884C7DBF-E16B-AF6C-5C9B-C1EEF2177DD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519271" y="3954615"/>
            <a:ext cx="1344307" cy="1344307"/>
          </a:xfrm>
          <a:prstGeom prst="rect">
            <a:avLst/>
          </a:prstGeom>
        </p:spPr>
      </p:pic>
      <p:pic>
        <p:nvPicPr>
          <p:cNvPr id="19" name="Graphic 18" descr="Speech outline">
            <a:extLst>
              <a:ext uri="{FF2B5EF4-FFF2-40B4-BE49-F238E27FC236}">
                <a16:creationId xmlns:a16="http://schemas.microsoft.com/office/drawing/2014/main" id="{9F153429-F88D-D74E-5C2F-1FEA8050724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1152580" y="3828808"/>
            <a:ext cx="1357717" cy="1357717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4D8B32AF-2989-066B-A969-98A65E5FF76B}"/>
              </a:ext>
            </a:extLst>
          </p:cNvPr>
          <p:cNvSpPr txBox="1"/>
          <p:nvPr/>
        </p:nvSpPr>
        <p:spPr>
          <a:xfrm>
            <a:off x="7148491" y="3712274"/>
            <a:ext cx="1619939" cy="1615827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9900" dirty="0">
                <a:solidFill>
                  <a:srgbClr val="788EC8"/>
                </a:solidFill>
                <a:latin typeface="League Gothic" pitchFamily="50" charset="0"/>
                <a:ea typeface="Roboto" panose="02000000000000000000" pitchFamily="2" charset="0"/>
              </a:rPr>
              <a:t>11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08C0266-CEC3-8C7C-D0D3-19C1FBD28D1E}"/>
              </a:ext>
            </a:extLst>
          </p:cNvPr>
          <p:cNvSpPr txBox="1"/>
          <p:nvPr/>
        </p:nvSpPr>
        <p:spPr>
          <a:xfrm>
            <a:off x="10091644" y="3726944"/>
            <a:ext cx="1619938" cy="1615827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9900" dirty="0">
                <a:solidFill>
                  <a:srgbClr val="788EC8"/>
                </a:solidFill>
                <a:latin typeface="League Gothic" pitchFamily="50" charset="0"/>
                <a:ea typeface="Roboto" panose="02000000000000000000" pitchFamily="2" charset="0"/>
              </a:rPr>
              <a:t>5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7ABC76DF-D277-42D4-F004-3CA4C5D3D9E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4625865"/>
              </p:ext>
            </p:extLst>
          </p:nvPr>
        </p:nvGraphicFramePr>
        <p:xfrm>
          <a:off x="5049333" y="5374771"/>
          <a:ext cx="3660919" cy="3557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36284BEE-F46F-BC44-6ECF-0A368DE541AF}"/>
              </a:ext>
            </a:extLst>
          </p:cNvPr>
          <p:cNvSpPr/>
          <p:nvPr/>
        </p:nvSpPr>
        <p:spPr>
          <a:xfrm>
            <a:off x="5138153" y="8857349"/>
            <a:ext cx="3389987" cy="667651"/>
          </a:xfrm>
          <a:prstGeom prst="rect">
            <a:avLst/>
          </a:prstGeom>
          <a:solidFill>
            <a:srgbClr val="0055A7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177 Clients gender unknown 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514721D0-889F-EC3D-9FFC-654C42A340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0023653"/>
              </p:ext>
            </p:extLst>
          </p:nvPr>
        </p:nvGraphicFramePr>
        <p:xfrm>
          <a:off x="9102541" y="5544838"/>
          <a:ext cx="3654117" cy="31608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C6D34B30-BBFE-21D5-819D-DF0A4FEC92B1}"/>
              </a:ext>
            </a:extLst>
          </p:cNvPr>
          <p:cNvSpPr/>
          <p:nvPr/>
        </p:nvSpPr>
        <p:spPr>
          <a:xfrm>
            <a:off x="9596189" y="8857349"/>
            <a:ext cx="2914108" cy="667651"/>
          </a:xfrm>
          <a:prstGeom prst="rect">
            <a:avLst/>
          </a:prstGeom>
          <a:solidFill>
            <a:srgbClr val="0055A7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143 Clients age unknown 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5FDE30E-19A3-F18C-5DF7-F984D3B175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704562"/>
              </p:ext>
            </p:extLst>
          </p:nvPr>
        </p:nvGraphicFramePr>
        <p:xfrm>
          <a:off x="440531" y="5480559"/>
          <a:ext cx="3911600" cy="4120641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</a:tblPr>
              <a:tblGrid>
                <a:gridCol w="1828671">
                  <a:extLst>
                    <a:ext uri="{9D8B030D-6E8A-4147-A177-3AD203B41FA5}">
                      <a16:colId xmlns:a16="http://schemas.microsoft.com/office/drawing/2014/main" val="2801195833"/>
                    </a:ext>
                  </a:extLst>
                </a:gridCol>
                <a:gridCol w="2082929">
                  <a:extLst>
                    <a:ext uri="{9D8B030D-6E8A-4147-A177-3AD203B41FA5}">
                      <a16:colId xmlns:a16="http://schemas.microsoft.com/office/drawing/2014/main" val="1570762744"/>
                    </a:ext>
                  </a:extLst>
                </a:gridCol>
              </a:tblGrid>
              <a:tr h="52490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 Contacts = 312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5A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242768"/>
                  </a:ext>
                </a:extLst>
              </a:tr>
              <a:tr h="3731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Distinct Interactions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A90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City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A90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9323387"/>
                  </a:ext>
                </a:extLst>
              </a:tr>
              <a:tr h="2478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 DU LAC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8097539"/>
                  </a:ext>
                </a:extLst>
              </a:tr>
              <a:tr h="2478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RIPON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1155246"/>
                  </a:ext>
                </a:extLst>
              </a:tr>
              <a:tr h="2478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TAYCHEEDAH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928892"/>
                  </a:ext>
                </a:extLst>
              </a:tr>
              <a:tr h="2478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046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NORTH FOND DU LAC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5045143"/>
                  </a:ext>
                </a:extLst>
              </a:tr>
              <a:tr h="2478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WAUPUN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297135"/>
                  </a:ext>
                </a:extLst>
              </a:tr>
              <a:tr h="2478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BRANDON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1382253"/>
                  </a:ext>
                </a:extLst>
              </a:tr>
              <a:tr h="2478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CAMBELLSPORT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0313521"/>
                  </a:ext>
                </a:extLst>
              </a:tr>
              <a:tr h="2478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MOUNT CALVARY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356252"/>
                  </a:ext>
                </a:extLst>
              </a:tr>
              <a:tr h="2478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OAKFIELD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744370"/>
                  </a:ext>
                </a:extLst>
              </a:tr>
              <a:tr h="2478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0247295"/>
                  </a:ext>
                </a:extLst>
              </a:tr>
              <a:tr h="2478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ELDORADO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488611"/>
                  </a:ext>
                </a:extLst>
              </a:tr>
              <a:tr h="2478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SAINT CLOUD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28616"/>
                  </a:ext>
                </a:extLst>
              </a:tr>
              <a:tr h="2478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MALONE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1811051"/>
                  </a:ext>
                </a:extLst>
              </a:tr>
            </a:tbl>
          </a:graphicData>
        </a:graphic>
      </p:graphicFrame>
      <p:pic>
        <p:nvPicPr>
          <p:cNvPr id="16" name="Picture 15">
            <a:extLst>
              <a:ext uri="{FF2B5EF4-FFF2-40B4-BE49-F238E27FC236}">
                <a16:creationId xmlns:a16="http://schemas.microsoft.com/office/drawing/2014/main" id="{DC2CB0BB-3914-2A13-BBB9-ACC03B15596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4689932" y="152399"/>
            <a:ext cx="2252712" cy="1942379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7F41FC15-E75F-6AAC-6F7C-4387C3961678}"/>
              </a:ext>
            </a:extLst>
          </p:cNvPr>
          <p:cNvSpPr/>
          <p:nvPr/>
        </p:nvSpPr>
        <p:spPr>
          <a:xfrm>
            <a:off x="13588522" y="8857349"/>
            <a:ext cx="3082609" cy="667651"/>
          </a:xfrm>
          <a:prstGeom prst="rect">
            <a:avLst/>
          </a:prstGeom>
          <a:solidFill>
            <a:srgbClr val="0055A7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119 Clients unknown</a:t>
            </a:r>
          </a:p>
        </p:txBody>
      </p:sp>
    </p:spTree>
    <p:extLst>
      <p:ext uri="{BB962C8B-B14F-4D97-AF65-F5344CB8AC3E}">
        <p14:creationId xmlns:p14="http://schemas.microsoft.com/office/powerpoint/2010/main" val="586293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15">
            <a:extLst>
              <a:ext uri="{FF2B5EF4-FFF2-40B4-BE49-F238E27FC236}">
                <a16:creationId xmlns:a16="http://schemas.microsoft.com/office/drawing/2014/main" id="{8E7BF9F6-C2ED-620B-87E8-02E3E8B73034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383819567"/>
              </p:ext>
            </p:extLst>
          </p:nvPr>
        </p:nvGraphicFramePr>
        <p:xfrm>
          <a:off x="449363" y="5029200"/>
          <a:ext cx="8128098" cy="40233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ontent Placeholder 6">
            <a:extLst>
              <a:ext uri="{FF2B5EF4-FFF2-40B4-BE49-F238E27FC236}">
                <a16:creationId xmlns:a16="http://schemas.microsoft.com/office/drawing/2014/main" id="{3A0C4542-C093-B1D5-B067-48C93890E92F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5446012"/>
              </p:ext>
            </p:extLst>
          </p:nvPr>
        </p:nvGraphicFramePr>
        <p:xfrm>
          <a:off x="4231990" y="419725"/>
          <a:ext cx="7946007" cy="3923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Arrow: Bent 2">
            <a:extLst>
              <a:ext uri="{FF2B5EF4-FFF2-40B4-BE49-F238E27FC236}">
                <a16:creationId xmlns:a16="http://schemas.microsoft.com/office/drawing/2014/main" id="{D0CBB7CD-BECB-D03A-4025-3602293A9B23}"/>
              </a:ext>
            </a:extLst>
          </p:cNvPr>
          <p:cNvSpPr/>
          <p:nvPr/>
        </p:nvSpPr>
        <p:spPr>
          <a:xfrm rot="5400000">
            <a:off x="12913331" y="719018"/>
            <a:ext cx="1041266" cy="1371600"/>
          </a:xfrm>
          <a:prstGeom prst="bentArrow">
            <a:avLst/>
          </a:prstGeom>
          <a:solidFill>
            <a:srgbClr val="0055A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2582F7-07C3-55A2-0316-681714FBC00F}"/>
              </a:ext>
            </a:extLst>
          </p:cNvPr>
          <p:cNvSpPr txBox="1"/>
          <p:nvPr/>
        </p:nvSpPr>
        <p:spPr>
          <a:xfrm>
            <a:off x="686339" y="2327464"/>
            <a:ext cx="2632584" cy="2015936"/>
          </a:xfrm>
          <a:prstGeom prst="rect">
            <a:avLst/>
          </a:prstGeom>
          <a:solidFill>
            <a:srgbClr val="FCB13E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500" dirty="0">
                <a:solidFill>
                  <a:srgbClr val="0055A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From the 312 contacts during this quarter, 765 referrals were made.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D739CD6-51B0-8497-CB96-0B5A6C9D75F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439" y="228600"/>
            <a:ext cx="3318384" cy="18288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B7932BF-55C7-5C60-2723-429288DE4B93}"/>
              </a:ext>
            </a:extLst>
          </p:cNvPr>
          <p:cNvSpPr txBox="1"/>
          <p:nvPr/>
        </p:nvSpPr>
        <p:spPr>
          <a:xfrm>
            <a:off x="8729464" y="6359623"/>
            <a:ext cx="3141861" cy="2677656"/>
          </a:xfrm>
          <a:prstGeom prst="rect">
            <a:avLst/>
          </a:prstGeom>
          <a:solidFill>
            <a:srgbClr val="FCB13E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55A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Some requests do not receive a referral and are considered “Unmet Needs”. The most common among these are related to housing.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2626A7-D43D-A351-F15F-00B2040624B8}"/>
              </a:ext>
            </a:extLst>
          </p:cNvPr>
          <p:cNvSpPr txBox="1"/>
          <p:nvPr/>
        </p:nvSpPr>
        <p:spPr>
          <a:xfrm>
            <a:off x="14689931" y="419725"/>
            <a:ext cx="2160706" cy="1446550"/>
          </a:xfrm>
          <a:prstGeom prst="rect">
            <a:avLst/>
          </a:prstGeom>
          <a:solidFill>
            <a:srgbClr val="FCB13E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055A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As a rate, there is 1 referral for every 136 residents. 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324606F-4AC9-B862-3BF3-66862EB832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432082"/>
              </p:ext>
            </p:extLst>
          </p:nvPr>
        </p:nvGraphicFramePr>
        <p:xfrm>
          <a:off x="12095263" y="2946149"/>
          <a:ext cx="5189336" cy="3902314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</a:tblPr>
              <a:tblGrid>
                <a:gridCol w="3265478">
                  <a:extLst>
                    <a:ext uri="{9D8B030D-6E8A-4147-A177-3AD203B41FA5}">
                      <a16:colId xmlns:a16="http://schemas.microsoft.com/office/drawing/2014/main" val="2105445401"/>
                    </a:ext>
                  </a:extLst>
                </a:gridCol>
                <a:gridCol w="1923858">
                  <a:extLst>
                    <a:ext uri="{9D8B030D-6E8A-4147-A177-3AD203B41FA5}">
                      <a16:colId xmlns:a16="http://schemas.microsoft.com/office/drawing/2014/main" val="30882381"/>
                    </a:ext>
                  </a:extLst>
                </a:gridCol>
              </a:tblGrid>
              <a:tr h="40414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 Referrals Provided = 765</a:t>
                      </a:r>
                    </a:p>
                  </a:txBody>
                  <a:tcPr marL="4861" marR="4861" marT="4861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5A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369696"/>
                  </a:ext>
                </a:extLst>
              </a:tr>
              <a:tr h="40414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Top 5 Referrals Agency </a:t>
                      </a:r>
                    </a:p>
                  </a:txBody>
                  <a:tcPr marL="4861" marR="4861" marT="4861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5A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61" marR="4861" marT="4861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8040434"/>
                  </a:ext>
                </a:extLst>
              </a:tr>
              <a:tr h="39043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Agency name</a:t>
                      </a:r>
                    </a:p>
                  </a:txBody>
                  <a:tcPr marL="4861" marR="4861" marT="4861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8E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Number of Referrals</a:t>
                      </a:r>
                    </a:p>
                  </a:txBody>
                  <a:tcPr marL="4861" marR="4861" marT="4861" marB="0" anchor="ctr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8E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021088"/>
                  </a:ext>
                </a:extLst>
              </a:tr>
              <a:tr h="546405">
                <a:tc>
                  <a:txBody>
                    <a:bodyPr/>
                    <a:lstStyle/>
                    <a:p>
                      <a:pPr algn="l" fontAlgn="b"/>
                      <a:r>
                        <a:rPr lang="fr-FR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RURAL HOUSING 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79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46231"/>
                  </a:ext>
                </a:extLst>
              </a:tr>
              <a:tr h="413224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ST. KATHERINE DREXEL HOMELESS SHELTER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77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1378117"/>
                  </a:ext>
                </a:extLst>
              </a:tr>
              <a:tr h="452031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FORWARD SERVICE CORPORATION 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59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17732"/>
                  </a:ext>
                </a:extLst>
              </a:tr>
              <a:tr h="463232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ST. VINCENT DE PAUL - </a:t>
                      </a:r>
                      <a:r>
                        <a:rPr lang="en-US" sz="17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FDL</a:t>
                      </a:r>
                      <a:endParaRPr lang="en-US" sz="1700" b="1" i="0" u="none" strike="noStrike" dirty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48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6999704"/>
                  </a:ext>
                </a:extLst>
              </a:tr>
              <a:tr h="554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HUMAN SERVICES – FOND DU LAC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31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9020051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0C86F1CA-3D40-5578-1DC3-03FB04D7E9B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699331" y="7747453"/>
            <a:ext cx="2209800" cy="1980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54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6CB77-7FE7-4CB9-9844-BB5D28A83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600" b="1" dirty="0">
                <a:solidFill>
                  <a:srgbClr val="0055A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Q2 Snapshot:</a:t>
            </a:r>
            <a:br>
              <a:rPr lang="en-US" sz="6600" b="1" dirty="0">
                <a:solidFill>
                  <a:srgbClr val="0055A7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1A896D-8AD8-4232-B4AE-465A95747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500" dirty="0">
                <a:solidFill>
                  <a:srgbClr val="0055A7"/>
                </a:solidFill>
              </a:rPr>
              <a:t>98% of agencies in Fond du Lac County up-to-date</a:t>
            </a:r>
          </a:p>
          <a:p>
            <a:r>
              <a:rPr lang="en-US" sz="3500" dirty="0">
                <a:solidFill>
                  <a:srgbClr val="0055A7"/>
                </a:solidFill>
              </a:rPr>
              <a:t>90% Service level </a:t>
            </a:r>
          </a:p>
          <a:p>
            <a:r>
              <a:rPr lang="en-US" sz="3500" dirty="0">
                <a:solidFill>
                  <a:srgbClr val="0055A7"/>
                </a:solidFill>
              </a:rPr>
              <a:t>5:25 minutes average call handling time</a:t>
            </a:r>
          </a:p>
          <a:p>
            <a:r>
              <a:rPr lang="en-US" sz="3500" dirty="0">
                <a:solidFill>
                  <a:srgbClr val="0055A7"/>
                </a:solidFill>
              </a:rPr>
              <a:t>Survey Results</a:t>
            </a:r>
          </a:p>
          <a:p>
            <a:pPr lvl="1"/>
            <a:r>
              <a:rPr lang="en-US" sz="3500" dirty="0">
                <a:solidFill>
                  <a:srgbClr val="0055A7"/>
                </a:solidFill>
              </a:rPr>
              <a:t>"I just wanted to thank you that 211, this was the first time I had to call someone for food, thank you again.“</a:t>
            </a:r>
          </a:p>
          <a:p>
            <a:pPr lvl="1"/>
            <a:r>
              <a:rPr lang="en-US" sz="3500" dirty="0">
                <a:solidFill>
                  <a:srgbClr val="0055A7"/>
                </a:solidFill>
              </a:rPr>
              <a:t>"The woman that helped me was very thorough, she texted me several places I could try for help, and didn't make me feel like the scum of the earth, she treated me like a normal person. Thank you.“</a:t>
            </a:r>
          </a:p>
          <a:p>
            <a:pPr lvl="1"/>
            <a:r>
              <a:rPr lang="en-US" sz="3500" dirty="0">
                <a:solidFill>
                  <a:srgbClr val="0055A7"/>
                </a:solidFill>
              </a:rPr>
              <a:t>"Thank you very much for your help and I will recommend. Very polite, very courteous.“</a:t>
            </a:r>
          </a:p>
          <a:p>
            <a:pPr lvl="1"/>
            <a:r>
              <a:rPr lang="en-US" sz="3500" dirty="0">
                <a:solidFill>
                  <a:srgbClr val="0055A7"/>
                </a:solidFill>
              </a:rPr>
              <a:t>"Very nice, very good, very friendly."</a:t>
            </a:r>
          </a:p>
          <a:p>
            <a:endParaRPr lang="en-US" dirty="0">
              <a:solidFill>
                <a:srgbClr val="0055A7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F1494AB-A495-468F-9441-FE044E4C4A6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439" y="228600"/>
            <a:ext cx="3318384" cy="18288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613842D-2084-4459-B99F-267214BFD5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50113" y="15228"/>
            <a:ext cx="2249619" cy="2090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82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5f02ae5-3967-4c7a-bf36-e15dffe87def" xsi:nil="true"/>
    <lcf76f155ced4ddcb4097134ff3c332f xmlns="d22bc018-0dd5-437f-9c2c-745c17d30188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A53DF7CC7F734FBB490C4E5856FF53" ma:contentTypeVersion="17" ma:contentTypeDescription="Create a new document." ma:contentTypeScope="" ma:versionID="85dea033d7227626f1cef61f866e8800">
  <xsd:schema xmlns:xsd="http://www.w3.org/2001/XMLSchema" xmlns:xs="http://www.w3.org/2001/XMLSchema" xmlns:p="http://schemas.microsoft.com/office/2006/metadata/properties" xmlns:ns2="d22bc018-0dd5-437f-9c2c-745c17d30188" xmlns:ns3="c5f02ae5-3967-4c7a-bf36-e15dffe87def" targetNamespace="http://schemas.microsoft.com/office/2006/metadata/properties" ma:root="true" ma:fieldsID="fc6bf77eb21709e1889d8e6b797a3d65" ns2:_="" ns3:_="">
    <xsd:import namespace="d22bc018-0dd5-437f-9c2c-745c17d30188"/>
    <xsd:import namespace="c5f02ae5-3967-4c7a-bf36-e15dffe87de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2bc018-0dd5-437f-9c2c-745c17d301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f838a854-0aa2-4bb1-87df-b325d5b4df3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2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f02ae5-3967-4c7a-bf36-e15dffe87def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66895fc-1d7f-465c-832c-ecaa10f751b5}" ma:internalName="TaxCatchAll" ma:showField="CatchAllData" ma:web="c5f02ae5-3967-4c7a-bf36-e15dffe87de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B73377B-A6A0-4FF3-983D-4437227CFBE7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c5f02ae5-3967-4c7a-bf36-e15dffe87def"/>
    <ds:schemaRef ds:uri="http://purl.org/dc/terms/"/>
    <ds:schemaRef ds:uri="d22bc018-0dd5-437f-9c2c-745c17d30188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4817F6A-E468-4E0F-824A-EAC7B25CE3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2bc018-0dd5-437f-9c2c-745c17d30188"/>
    <ds:schemaRef ds:uri="c5f02ae5-3967-4c7a-bf36-e15dffe87de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971A543-0CC4-406E-B31E-9F5723E8DA2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4609</TotalTime>
  <Words>434</Words>
  <Application>Microsoft Office PowerPoint</Application>
  <PresentationFormat>Custom</PresentationFormat>
  <Paragraphs>89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Aptos Narrow</vt:lpstr>
      <vt:lpstr>Arial</vt:lpstr>
      <vt:lpstr>Calibri</vt:lpstr>
      <vt:lpstr>Calibri Light</vt:lpstr>
      <vt:lpstr>League Gothic</vt:lpstr>
      <vt:lpstr>Roboto</vt:lpstr>
      <vt:lpstr>Office Theme</vt:lpstr>
      <vt:lpstr>When you contact 211, you will be connected to localized information and referral 24/7 at no cost. Certified call specialists  document callers’ needs  and help eliminate barriers by connecting people with services and resources in the community. </vt:lpstr>
      <vt:lpstr>PowerPoint Presentation</vt:lpstr>
      <vt:lpstr>Q2 Snapshot: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Ashek Rahman</dc:creator>
  <cp:lastModifiedBy>Julia Etheridge</cp:lastModifiedBy>
  <cp:revision>110</cp:revision>
  <cp:lastPrinted>1601-01-01T00:00:00Z</cp:lastPrinted>
  <dcterms:created xsi:type="dcterms:W3CDTF">2023-10-02T14:21:18Z</dcterms:created>
  <dcterms:modified xsi:type="dcterms:W3CDTF">2025-07-10T15:47:30Z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MSIP_Label_31eb9f6a-2114-4e2f-8fcc-791385a14daf_Enabled">
    <vt:lpwstr>true</vt:lpwstr>
  </property>
  <property fmtid="{D5CDD505-2E9C-101B-9397-08002B2CF9AE}" pid="4" name="MSIP_Label_31eb9f6a-2114-4e2f-8fcc-791385a14daf_SetDate">
    <vt:lpwstr>2023-10-03T01:59:18Z</vt:lpwstr>
  </property>
  <property fmtid="{D5CDD505-2E9C-101B-9397-08002B2CF9AE}" pid="5" name="MSIP_Label_31eb9f6a-2114-4e2f-8fcc-791385a14daf_Method">
    <vt:lpwstr>Standard</vt:lpwstr>
  </property>
  <property fmtid="{D5CDD505-2E9C-101B-9397-08002B2CF9AE}" pid="6" name="MSIP_Label_31eb9f6a-2114-4e2f-8fcc-791385a14daf_Name">
    <vt:lpwstr>Default</vt:lpwstr>
  </property>
  <property fmtid="{D5CDD505-2E9C-101B-9397-08002B2CF9AE}" pid="7" name="MSIP_Label_31eb9f6a-2114-4e2f-8fcc-791385a14daf_SiteId">
    <vt:lpwstr>d01f38ab-f31d-4200-9603-dc2b82f64af3</vt:lpwstr>
  </property>
  <property fmtid="{D5CDD505-2E9C-101B-9397-08002B2CF9AE}" pid="8" name="MSIP_Label_31eb9f6a-2114-4e2f-8fcc-791385a14daf_ActionId">
    <vt:lpwstr>870c4919-8464-4498-b2aa-482ecd0966f3</vt:lpwstr>
  </property>
  <property fmtid="{D5CDD505-2E9C-101B-9397-08002B2CF9AE}" pid="9" name="MSIP_Label_31eb9f6a-2114-4e2f-8fcc-791385a14daf_ContentBits">
    <vt:lpwstr>0</vt:lpwstr>
  </property>
  <property fmtid="{D5CDD505-2E9C-101B-9397-08002B2CF9AE}" pid="10" name="ContentTypeId">
    <vt:lpwstr>0x010100DAA53DF7CC7F734FBB490C4E5856FF53</vt:lpwstr>
  </property>
  <property fmtid="{D5CDD505-2E9C-101B-9397-08002B2CF9AE}" pid="11" name="Order">
    <vt:r8>1382400</vt:r8>
  </property>
  <property fmtid="{D5CDD505-2E9C-101B-9397-08002B2CF9AE}" pid="12" name="MediaServiceImageTags">
    <vt:lpwstr/>
  </property>
</Properties>
</file>